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6" r:id="rId2"/>
    <p:sldId id="258" r:id="rId3"/>
    <p:sldId id="265" r:id="rId4"/>
    <p:sldId id="321" r:id="rId5"/>
    <p:sldId id="267" r:id="rId6"/>
    <p:sldId id="266" r:id="rId7"/>
    <p:sldId id="268" r:id="rId8"/>
    <p:sldId id="269" r:id="rId9"/>
    <p:sldId id="327" r:id="rId10"/>
    <p:sldId id="270" r:id="rId11"/>
    <p:sldId id="271" r:id="rId12"/>
    <p:sldId id="272" r:id="rId13"/>
    <p:sldId id="274" r:id="rId14"/>
    <p:sldId id="273" r:id="rId15"/>
    <p:sldId id="275" r:id="rId16"/>
    <p:sldId id="260" r:id="rId17"/>
    <p:sldId id="326" r:id="rId18"/>
    <p:sldId id="277" r:id="rId19"/>
    <p:sldId id="325" r:id="rId20"/>
    <p:sldId id="278" r:id="rId21"/>
    <p:sldId id="279" r:id="rId22"/>
    <p:sldId id="280" r:id="rId23"/>
    <p:sldId id="282" r:id="rId24"/>
    <p:sldId id="281" r:id="rId25"/>
    <p:sldId id="283" r:id="rId26"/>
    <p:sldId id="284" r:id="rId27"/>
    <p:sldId id="285" r:id="rId28"/>
    <p:sldId id="287" r:id="rId29"/>
    <p:sldId id="286" r:id="rId30"/>
    <p:sldId id="288" r:id="rId31"/>
    <p:sldId id="289" r:id="rId32"/>
    <p:sldId id="290" r:id="rId33"/>
    <p:sldId id="291" r:id="rId34"/>
    <p:sldId id="293" r:id="rId35"/>
    <p:sldId id="294" r:id="rId36"/>
    <p:sldId id="292" r:id="rId37"/>
    <p:sldId id="295" r:id="rId38"/>
    <p:sldId id="301" r:id="rId39"/>
    <p:sldId id="329" r:id="rId40"/>
    <p:sldId id="300" r:id="rId41"/>
    <p:sldId id="296" r:id="rId42"/>
    <p:sldId id="328" r:id="rId43"/>
    <p:sldId id="322" r:id="rId44"/>
    <p:sldId id="297" r:id="rId45"/>
    <p:sldId id="324" r:id="rId46"/>
    <p:sldId id="304" r:id="rId47"/>
    <p:sldId id="305" r:id="rId48"/>
    <p:sldId id="307" r:id="rId49"/>
    <p:sldId id="308" r:id="rId50"/>
    <p:sldId id="309" r:id="rId51"/>
    <p:sldId id="323" r:id="rId52"/>
    <p:sldId id="310" r:id="rId53"/>
    <p:sldId id="311" r:id="rId54"/>
    <p:sldId id="312" r:id="rId55"/>
    <p:sldId id="313" r:id="rId56"/>
    <p:sldId id="314" r:id="rId57"/>
    <p:sldId id="317" r:id="rId58"/>
    <p:sldId id="318" r:id="rId59"/>
    <p:sldId id="319" r:id="rId60"/>
    <p:sldId id="320" r:id="rId61"/>
    <p:sldId id="30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CB774D8-3CA0-134F-9016-FD1A5AC44D11}">
          <p14:sldIdLst>
            <p14:sldId id="256"/>
            <p14:sldId id="258"/>
            <p14:sldId id="265"/>
            <p14:sldId id="321"/>
            <p14:sldId id="267"/>
            <p14:sldId id="266"/>
            <p14:sldId id="268"/>
            <p14:sldId id="269"/>
            <p14:sldId id="327"/>
            <p14:sldId id="270"/>
            <p14:sldId id="271"/>
            <p14:sldId id="272"/>
            <p14:sldId id="274"/>
            <p14:sldId id="273"/>
            <p14:sldId id="275"/>
            <p14:sldId id="260"/>
            <p14:sldId id="326"/>
            <p14:sldId id="277"/>
            <p14:sldId id="325"/>
            <p14:sldId id="278"/>
            <p14:sldId id="279"/>
            <p14:sldId id="280"/>
            <p14:sldId id="282"/>
            <p14:sldId id="281"/>
            <p14:sldId id="283"/>
            <p14:sldId id="284"/>
            <p14:sldId id="285"/>
            <p14:sldId id="287"/>
            <p14:sldId id="286"/>
            <p14:sldId id="288"/>
            <p14:sldId id="289"/>
            <p14:sldId id="290"/>
            <p14:sldId id="291"/>
            <p14:sldId id="293"/>
            <p14:sldId id="294"/>
            <p14:sldId id="292"/>
            <p14:sldId id="295"/>
            <p14:sldId id="301"/>
            <p14:sldId id="329"/>
            <p14:sldId id="300"/>
            <p14:sldId id="296"/>
            <p14:sldId id="328"/>
            <p14:sldId id="322"/>
            <p14:sldId id="297"/>
            <p14:sldId id="324"/>
            <p14:sldId id="304"/>
            <p14:sldId id="305"/>
            <p14:sldId id="307"/>
            <p14:sldId id="308"/>
            <p14:sldId id="309"/>
            <p14:sldId id="323"/>
            <p14:sldId id="310"/>
            <p14:sldId id="311"/>
            <p14:sldId id="312"/>
            <p14:sldId id="313"/>
            <p14:sldId id="314"/>
            <p14:sldId id="317"/>
            <p14:sldId id="318"/>
            <p14:sldId id="319"/>
            <p14:sldId id="320"/>
            <p14:sldId id="30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33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712"/>
  </p:normalViewPr>
  <p:slideViewPr>
    <p:cSldViewPr snapToGrid="0" snapToObjects="1">
      <p:cViewPr varScale="1">
        <p:scale>
          <a:sx n="121" d="100"/>
          <a:sy n="121" d="100"/>
        </p:scale>
        <p:origin x="21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3D107-6302-C540-BB80-1FB5D996EE6A}" type="datetimeFigureOut">
              <a:rPr lang="en-US" smtClean="0"/>
              <a:t>6/26/2018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CE1E9-C4A3-4743-B917-F44815F0356B}" type="slidenum">
              <a:rPr lang="en-US" smtClean="0"/>
              <a:t>‹#›</a:t>
            </a:fld>
            <a:endParaRPr lang="en-US"/>
          </a:p>
        </p:txBody>
      </p:sp>
    </p:spTree>
    <p:extLst>
      <p:ext uri="{BB962C8B-B14F-4D97-AF65-F5344CB8AC3E}">
        <p14:creationId xmlns:p14="http://schemas.microsoft.com/office/powerpoint/2010/main" val="171174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a:t>
            </a:fld>
            <a:endParaRPr lang="en-US" dirty="0"/>
          </a:p>
        </p:txBody>
      </p:sp>
    </p:spTree>
    <p:extLst>
      <p:ext uri="{BB962C8B-B14F-4D97-AF65-F5344CB8AC3E}">
        <p14:creationId xmlns:p14="http://schemas.microsoft.com/office/powerpoint/2010/main" val="162996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10</a:t>
            </a:fld>
            <a:endParaRPr lang="en-US" dirty="0"/>
          </a:p>
        </p:txBody>
      </p:sp>
    </p:spTree>
    <p:extLst>
      <p:ext uri="{BB962C8B-B14F-4D97-AF65-F5344CB8AC3E}">
        <p14:creationId xmlns:p14="http://schemas.microsoft.com/office/powerpoint/2010/main" val="331909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11</a:t>
            </a:fld>
            <a:endParaRPr lang="en-US" dirty="0"/>
          </a:p>
        </p:txBody>
      </p:sp>
    </p:spTree>
    <p:extLst>
      <p:ext uri="{BB962C8B-B14F-4D97-AF65-F5344CB8AC3E}">
        <p14:creationId xmlns:p14="http://schemas.microsoft.com/office/powerpoint/2010/main" val="175250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12</a:t>
            </a:fld>
            <a:endParaRPr lang="en-US" dirty="0"/>
          </a:p>
        </p:txBody>
      </p:sp>
    </p:spTree>
    <p:extLst>
      <p:ext uri="{BB962C8B-B14F-4D97-AF65-F5344CB8AC3E}">
        <p14:creationId xmlns:p14="http://schemas.microsoft.com/office/powerpoint/2010/main" val="407160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13</a:t>
            </a:fld>
            <a:endParaRPr lang="en-US" dirty="0"/>
          </a:p>
        </p:txBody>
      </p:sp>
    </p:spTree>
    <p:extLst>
      <p:ext uri="{BB962C8B-B14F-4D97-AF65-F5344CB8AC3E}">
        <p14:creationId xmlns:p14="http://schemas.microsoft.com/office/powerpoint/2010/main" val="244000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14</a:t>
            </a:fld>
            <a:endParaRPr lang="en-US" dirty="0"/>
          </a:p>
        </p:txBody>
      </p:sp>
    </p:spTree>
    <p:extLst>
      <p:ext uri="{BB962C8B-B14F-4D97-AF65-F5344CB8AC3E}">
        <p14:creationId xmlns:p14="http://schemas.microsoft.com/office/powerpoint/2010/main" val="117593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15</a:t>
            </a:fld>
            <a:endParaRPr lang="en-US" dirty="0"/>
          </a:p>
        </p:txBody>
      </p:sp>
    </p:spTree>
    <p:extLst>
      <p:ext uri="{BB962C8B-B14F-4D97-AF65-F5344CB8AC3E}">
        <p14:creationId xmlns:p14="http://schemas.microsoft.com/office/powerpoint/2010/main" val="3834106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16</a:t>
            </a:fld>
            <a:endParaRPr lang="en-US" dirty="0"/>
          </a:p>
        </p:txBody>
      </p:sp>
    </p:spTree>
    <p:extLst>
      <p:ext uri="{BB962C8B-B14F-4D97-AF65-F5344CB8AC3E}">
        <p14:creationId xmlns:p14="http://schemas.microsoft.com/office/powerpoint/2010/main" val="201202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17</a:t>
            </a:fld>
            <a:endParaRPr lang="en-US" dirty="0"/>
          </a:p>
        </p:txBody>
      </p:sp>
    </p:spTree>
    <p:extLst>
      <p:ext uri="{BB962C8B-B14F-4D97-AF65-F5344CB8AC3E}">
        <p14:creationId xmlns:p14="http://schemas.microsoft.com/office/powerpoint/2010/main" val="3847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18</a:t>
            </a:fld>
            <a:endParaRPr lang="en-US" dirty="0"/>
          </a:p>
        </p:txBody>
      </p:sp>
    </p:spTree>
    <p:extLst>
      <p:ext uri="{BB962C8B-B14F-4D97-AF65-F5344CB8AC3E}">
        <p14:creationId xmlns:p14="http://schemas.microsoft.com/office/powerpoint/2010/main" val="1645984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19</a:t>
            </a:fld>
            <a:endParaRPr lang="en-US" dirty="0"/>
          </a:p>
        </p:txBody>
      </p:sp>
    </p:spTree>
    <p:extLst>
      <p:ext uri="{BB962C8B-B14F-4D97-AF65-F5344CB8AC3E}">
        <p14:creationId xmlns:p14="http://schemas.microsoft.com/office/powerpoint/2010/main" val="296445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a:t>
            </a:fld>
            <a:endParaRPr lang="en-US" dirty="0"/>
          </a:p>
        </p:txBody>
      </p:sp>
    </p:spTree>
    <p:extLst>
      <p:ext uri="{BB962C8B-B14F-4D97-AF65-F5344CB8AC3E}">
        <p14:creationId xmlns:p14="http://schemas.microsoft.com/office/powerpoint/2010/main" val="662847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20</a:t>
            </a:fld>
            <a:endParaRPr lang="en-US" dirty="0"/>
          </a:p>
        </p:txBody>
      </p:sp>
    </p:spTree>
    <p:extLst>
      <p:ext uri="{BB962C8B-B14F-4D97-AF65-F5344CB8AC3E}">
        <p14:creationId xmlns:p14="http://schemas.microsoft.com/office/powerpoint/2010/main" val="106393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21</a:t>
            </a:fld>
            <a:endParaRPr lang="en-US"/>
          </a:p>
        </p:txBody>
      </p:sp>
    </p:spTree>
    <p:extLst>
      <p:ext uri="{BB962C8B-B14F-4D97-AF65-F5344CB8AC3E}">
        <p14:creationId xmlns:p14="http://schemas.microsoft.com/office/powerpoint/2010/main" val="1639311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22</a:t>
            </a:fld>
            <a:endParaRPr lang="en-US"/>
          </a:p>
        </p:txBody>
      </p:sp>
    </p:spTree>
    <p:extLst>
      <p:ext uri="{BB962C8B-B14F-4D97-AF65-F5344CB8AC3E}">
        <p14:creationId xmlns:p14="http://schemas.microsoft.com/office/powerpoint/2010/main" val="55897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23</a:t>
            </a:fld>
            <a:endParaRPr lang="en-US"/>
          </a:p>
        </p:txBody>
      </p:sp>
    </p:spTree>
    <p:extLst>
      <p:ext uri="{BB962C8B-B14F-4D97-AF65-F5344CB8AC3E}">
        <p14:creationId xmlns:p14="http://schemas.microsoft.com/office/powerpoint/2010/main" val="1887048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24</a:t>
            </a:fld>
            <a:endParaRPr lang="en-US"/>
          </a:p>
        </p:txBody>
      </p:sp>
    </p:spTree>
    <p:extLst>
      <p:ext uri="{BB962C8B-B14F-4D97-AF65-F5344CB8AC3E}">
        <p14:creationId xmlns:p14="http://schemas.microsoft.com/office/powerpoint/2010/main" val="341098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25</a:t>
            </a:fld>
            <a:endParaRPr lang="en-US"/>
          </a:p>
        </p:txBody>
      </p:sp>
    </p:spTree>
    <p:extLst>
      <p:ext uri="{BB962C8B-B14F-4D97-AF65-F5344CB8AC3E}">
        <p14:creationId xmlns:p14="http://schemas.microsoft.com/office/powerpoint/2010/main" val="48374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26</a:t>
            </a:fld>
            <a:endParaRPr lang="en-US"/>
          </a:p>
        </p:txBody>
      </p:sp>
    </p:spTree>
    <p:extLst>
      <p:ext uri="{BB962C8B-B14F-4D97-AF65-F5344CB8AC3E}">
        <p14:creationId xmlns:p14="http://schemas.microsoft.com/office/powerpoint/2010/main" val="350512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27</a:t>
            </a:fld>
            <a:endParaRPr lang="en-US"/>
          </a:p>
        </p:txBody>
      </p:sp>
    </p:spTree>
    <p:extLst>
      <p:ext uri="{BB962C8B-B14F-4D97-AF65-F5344CB8AC3E}">
        <p14:creationId xmlns:p14="http://schemas.microsoft.com/office/powerpoint/2010/main" val="3592247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28</a:t>
            </a:fld>
            <a:endParaRPr lang="en-US"/>
          </a:p>
        </p:txBody>
      </p:sp>
    </p:spTree>
    <p:extLst>
      <p:ext uri="{BB962C8B-B14F-4D97-AF65-F5344CB8AC3E}">
        <p14:creationId xmlns:p14="http://schemas.microsoft.com/office/powerpoint/2010/main" val="1792841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29</a:t>
            </a:fld>
            <a:endParaRPr lang="en-US"/>
          </a:p>
        </p:txBody>
      </p:sp>
    </p:spTree>
    <p:extLst>
      <p:ext uri="{BB962C8B-B14F-4D97-AF65-F5344CB8AC3E}">
        <p14:creationId xmlns:p14="http://schemas.microsoft.com/office/powerpoint/2010/main" val="292724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a:t>
            </a:fld>
            <a:endParaRPr lang="en-US" dirty="0"/>
          </a:p>
        </p:txBody>
      </p:sp>
    </p:spTree>
    <p:extLst>
      <p:ext uri="{BB962C8B-B14F-4D97-AF65-F5344CB8AC3E}">
        <p14:creationId xmlns:p14="http://schemas.microsoft.com/office/powerpoint/2010/main" val="291598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30</a:t>
            </a:fld>
            <a:endParaRPr lang="en-US"/>
          </a:p>
        </p:txBody>
      </p:sp>
    </p:spTree>
    <p:extLst>
      <p:ext uri="{BB962C8B-B14F-4D97-AF65-F5344CB8AC3E}">
        <p14:creationId xmlns:p14="http://schemas.microsoft.com/office/powerpoint/2010/main" val="2886332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31</a:t>
            </a:fld>
            <a:endParaRPr lang="en-US"/>
          </a:p>
        </p:txBody>
      </p:sp>
    </p:spTree>
    <p:extLst>
      <p:ext uri="{BB962C8B-B14F-4D97-AF65-F5344CB8AC3E}">
        <p14:creationId xmlns:p14="http://schemas.microsoft.com/office/powerpoint/2010/main" val="569284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32</a:t>
            </a:fld>
            <a:endParaRPr lang="en-US"/>
          </a:p>
        </p:txBody>
      </p:sp>
    </p:spTree>
    <p:extLst>
      <p:ext uri="{BB962C8B-B14F-4D97-AF65-F5344CB8AC3E}">
        <p14:creationId xmlns:p14="http://schemas.microsoft.com/office/powerpoint/2010/main" val="1070021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33</a:t>
            </a:fld>
            <a:endParaRPr lang="en-US"/>
          </a:p>
        </p:txBody>
      </p:sp>
    </p:spTree>
    <p:extLst>
      <p:ext uri="{BB962C8B-B14F-4D97-AF65-F5344CB8AC3E}">
        <p14:creationId xmlns:p14="http://schemas.microsoft.com/office/powerpoint/2010/main" val="766961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34</a:t>
            </a:fld>
            <a:endParaRPr lang="en-US"/>
          </a:p>
        </p:txBody>
      </p:sp>
    </p:spTree>
    <p:extLst>
      <p:ext uri="{BB962C8B-B14F-4D97-AF65-F5344CB8AC3E}">
        <p14:creationId xmlns:p14="http://schemas.microsoft.com/office/powerpoint/2010/main" val="736558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35</a:t>
            </a:fld>
            <a:endParaRPr lang="en-US"/>
          </a:p>
        </p:txBody>
      </p:sp>
    </p:spTree>
    <p:extLst>
      <p:ext uri="{BB962C8B-B14F-4D97-AF65-F5344CB8AC3E}">
        <p14:creationId xmlns:p14="http://schemas.microsoft.com/office/powerpoint/2010/main" val="1528661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36</a:t>
            </a:fld>
            <a:endParaRPr lang="en-US"/>
          </a:p>
        </p:txBody>
      </p:sp>
    </p:spTree>
    <p:extLst>
      <p:ext uri="{BB962C8B-B14F-4D97-AF65-F5344CB8AC3E}">
        <p14:creationId xmlns:p14="http://schemas.microsoft.com/office/powerpoint/2010/main" val="1193963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37</a:t>
            </a:fld>
            <a:endParaRPr lang="en-US"/>
          </a:p>
        </p:txBody>
      </p:sp>
    </p:spTree>
    <p:extLst>
      <p:ext uri="{BB962C8B-B14F-4D97-AF65-F5344CB8AC3E}">
        <p14:creationId xmlns:p14="http://schemas.microsoft.com/office/powerpoint/2010/main" val="613222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38</a:t>
            </a:fld>
            <a:endParaRPr lang="en-US"/>
          </a:p>
        </p:txBody>
      </p:sp>
    </p:spTree>
    <p:extLst>
      <p:ext uri="{BB962C8B-B14F-4D97-AF65-F5344CB8AC3E}">
        <p14:creationId xmlns:p14="http://schemas.microsoft.com/office/powerpoint/2010/main" val="3238157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39</a:t>
            </a:fld>
            <a:endParaRPr lang="en-US"/>
          </a:p>
        </p:txBody>
      </p:sp>
    </p:spTree>
    <p:extLst>
      <p:ext uri="{BB962C8B-B14F-4D97-AF65-F5344CB8AC3E}">
        <p14:creationId xmlns:p14="http://schemas.microsoft.com/office/powerpoint/2010/main" val="86246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a:t>
            </a:fld>
            <a:endParaRPr lang="en-US" dirty="0"/>
          </a:p>
        </p:txBody>
      </p:sp>
    </p:spTree>
    <p:extLst>
      <p:ext uri="{BB962C8B-B14F-4D97-AF65-F5344CB8AC3E}">
        <p14:creationId xmlns:p14="http://schemas.microsoft.com/office/powerpoint/2010/main" val="1491060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40</a:t>
            </a:fld>
            <a:endParaRPr lang="en-US"/>
          </a:p>
        </p:txBody>
      </p:sp>
    </p:spTree>
    <p:extLst>
      <p:ext uri="{BB962C8B-B14F-4D97-AF65-F5344CB8AC3E}">
        <p14:creationId xmlns:p14="http://schemas.microsoft.com/office/powerpoint/2010/main" val="591775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41</a:t>
            </a:fld>
            <a:endParaRPr lang="en-US"/>
          </a:p>
        </p:txBody>
      </p:sp>
    </p:spTree>
    <p:extLst>
      <p:ext uri="{BB962C8B-B14F-4D97-AF65-F5344CB8AC3E}">
        <p14:creationId xmlns:p14="http://schemas.microsoft.com/office/powerpoint/2010/main" val="2930264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42</a:t>
            </a:fld>
            <a:endParaRPr lang="en-US"/>
          </a:p>
        </p:txBody>
      </p:sp>
    </p:spTree>
    <p:extLst>
      <p:ext uri="{BB962C8B-B14F-4D97-AF65-F5344CB8AC3E}">
        <p14:creationId xmlns:p14="http://schemas.microsoft.com/office/powerpoint/2010/main" val="1581366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43</a:t>
            </a:fld>
            <a:endParaRPr lang="en-US"/>
          </a:p>
        </p:txBody>
      </p:sp>
    </p:spTree>
    <p:extLst>
      <p:ext uri="{BB962C8B-B14F-4D97-AF65-F5344CB8AC3E}">
        <p14:creationId xmlns:p14="http://schemas.microsoft.com/office/powerpoint/2010/main" val="4005655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44</a:t>
            </a:fld>
            <a:endParaRPr lang="en-US"/>
          </a:p>
        </p:txBody>
      </p:sp>
    </p:spTree>
    <p:extLst>
      <p:ext uri="{BB962C8B-B14F-4D97-AF65-F5344CB8AC3E}">
        <p14:creationId xmlns:p14="http://schemas.microsoft.com/office/powerpoint/2010/main" val="3394771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45</a:t>
            </a:fld>
            <a:endParaRPr lang="en-US"/>
          </a:p>
        </p:txBody>
      </p:sp>
    </p:spTree>
    <p:extLst>
      <p:ext uri="{BB962C8B-B14F-4D97-AF65-F5344CB8AC3E}">
        <p14:creationId xmlns:p14="http://schemas.microsoft.com/office/powerpoint/2010/main" val="2428844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46</a:t>
            </a:fld>
            <a:endParaRPr lang="en-US"/>
          </a:p>
        </p:txBody>
      </p:sp>
    </p:spTree>
    <p:extLst>
      <p:ext uri="{BB962C8B-B14F-4D97-AF65-F5344CB8AC3E}">
        <p14:creationId xmlns:p14="http://schemas.microsoft.com/office/powerpoint/2010/main" val="25220060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47</a:t>
            </a:fld>
            <a:endParaRPr lang="en-US"/>
          </a:p>
        </p:txBody>
      </p:sp>
    </p:spTree>
    <p:extLst>
      <p:ext uri="{BB962C8B-B14F-4D97-AF65-F5344CB8AC3E}">
        <p14:creationId xmlns:p14="http://schemas.microsoft.com/office/powerpoint/2010/main" val="4181677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48</a:t>
            </a:fld>
            <a:endParaRPr lang="en-US"/>
          </a:p>
        </p:txBody>
      </p:sp>
    </p:spTree>
    <p:extLst>
      <p:ext uri="{BB962C8B-B14F-4D97-AF65-F5344CB8AC3E}">
        <p14:creationId xmlns:p14="http://schemas.microsoft.com/office/powerpoint/2010/main" val="1316734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49</a:t>
            </a:fld>
            <a:endParaRPr lang="en-US"/>
          </a:p>
        </p:txBody>
      </p:sp>
    </p:spTree>
    <p:extLst>
      <p:ext uri="{BB962C8B-B14F-4D97-AF65-F5344CB8AC3E}">
        <p14:creationId xmlns:p14="http://schemas.microsoft.com/office/powerpoint/2010/main" val="321146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a:t>
            </a:fld>
            <a:endParaRPr lang="en-US" dirty="0"/>
          </a:p>
        </p:txBody>
      </p:sp>
    </p:spTree>
    <p:extLst>
      <p:ext uri="{BB962C8B-B14F-4D97-AF65-F5344CB8AC3E}">
        <p14:creationId xmlns:p14="http://schemas.microsoft.com/office/powerpoint/2010/main" val="787720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50</a:t>
            </a:fld>
            <a:endParaRPr lang="en-US"/>
          </a:p>
        </p:txBody>
      </p:sp>
    </p:spTree>
    <p:extLst>
      <p:ext uri="{BB962C8B-B14F-4D97-AF65-F5344CB8AC3E}">
        <p14:creationId xmlns:p14="http://schemas.microsoft.com/office/powerpoint/2010/main" val="6366668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51</a:t>
            </a:fld>
            <a:endParaRPr lang="en-US"/>
          </a:p>
        </p:txBody>
      </p:sp>
    </p:spTree>
    <p:extLst>
      <p:ext uri="{BB962C8B-B14F-4D97-AF65-F5344CB8AC3E}">
        <p14:creationId xmlns:p14="http://schemas.microsoft.com/office/powerpoint/2010/main" val="3883551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52</a:t>
            </a:fld>
            <a:endParaRPr lang="en-US"/>
          </a:p>
        </p:txBody>
      </p:sp>
    </p:spTree>
    <p:extLst>
      <p:ext uri="{BB962C8B-B14F-4D97-AF65-F5344CB8AC3E}">
        <p14:creationId xmlns:p14="http://schemas.microsoft.com/office/powerpoint/2010/main" val="2939045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53</a:t>
            </a:fld>
            <a:endParaRPr lang="en-US"/>
          </a:p>
        </p:txBody>
      </p:sp>
    </p:spTree>
    <p:extLst>
      <p:ext uri="{BB962C8B-B14F-4D97-AF65-F5344CB8AC3E}">
        <p14:creationId xmlns:p14="http://schemas.microsoft.com/office/powerpoint/2010/main" val="2101491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54</a:t>
            </a:fld>
            <a:endParaRPr lang="en-US"/>
          </a:p>
        </p:txBody>
      </p:sp>
    </p:spTree>
    <p:extLst>
      <p:ext uri="{BB962C8B-B14F-4D97-AF65-F5344CB8AC3E}">
        <p14:creationId xmlns:p14="http://schemas.microsoft.com/office/powerpoint/2010/main" val="388275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55</a:t>
            </a:fld>
            <a:endParaRPr lang="en-US"/>
          </a:p>
        </p:txBody>
      </p:sp>
    </p:spTree>
    <p:extLst>
      <p:ext uri="{BB962C8B-B14F-4D97-AF65-F5344CB8AC3E}">
        <p14:creationId xmlns:p14="http://schemas.microsoft.com/office/powerpoint/2010/main" val="3412155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56</a:t>
            </a:fld>
            <a:endParaRPr lang="en-US"/>
          </a:p>
        </p:txBody>
      </p:sp>
    </p:spTree>
    <p:extLst>
      <p:ext uri="{BB962C8B-B14F-4D97-AF65-F5344CB8AC3E}">
        <p14:creationId xmlns:p14="http://schemas.microsoft.com/office/powerpoint/2010/main" val="1521111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57</a:t>
            </a:fld>
            <a:endParaRPr lang="en-US"/>
          </a:p>
        </p:txBody>
      </p:sp>
    </p:spTree>
    <p:extLst>
      <p:ext uri="{BB962C8B-B14F-4D97-AF65-F5344CB8AC3E}">
        <p14:creationId xmlns:p14="http://schemas.microsoft.com/office/powerpoint/2010/main" val="469850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58</a:t>
            </a:fld>
            <a:endParaRPr lang="en-US"/>
          </a:p>
        </p:txBody>
      </p:sp>
    </p:spTree>
    <p:extLst>
      <p:ext uri="{BB962C8B-B14F-4D97-AF65-F5344CB8AC3E}">
        <p14:creationId xmlns:p14="http://schemas.microsoft.com/office/powerpoint/2010/main" val="32411290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59</a:t>
            </a:fld>
            <a:endParaRPr lang="en-US"/>
          </a:p>
        </p:txBody>
      </p:sp>
    </p:spTree>
    <p:extLst>
      <p:ext uri="{BB962C8B-B14F-4D97-AF65-F5344CB8AC3E}">
        <p14:creationId xmlns:p14="http://schemas.microsoft.com/office/powerpoint/2010/main" val="13482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6</a:t>
            </a:fld>
            <a:endParaRPr lang="en-US" dirty="0"/>
          </a:p>
        </p:txBody>
      </p:sp>
    </p:spTree>
    <p:extLst>
      <p:ext uri="{BB962C8B-B14F-4D97-AF65-F5344CB8AC3E}">
        <p14:creationId xmlns:p14="http://schemas.microsoft.com/office/powerpoint/2010/main" val="4048576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60</a:t>
            </a:fld>
            <a:endParaRPr lang="en-US"/>
          </a:p>
        </p:txBody>
      </p:sp>
    </p:spTree>
    <p:extLst>
      <p:ext uri="{BB962C8B-B14F-4D97-AF65-F5344CB8AC3E}">
        <p14:creationId xmlns:p14="http://schemas.microsoft.com/office/powerpoint/2010/main" val="888961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61</a:t>
            </a:fld>
            <a:endParaRPr lang="en-US"/>
          </a:p>
        </p:txBody>
      </p:sp>
    </p:spTree>
    <p:extLst>
      <p:ext uri="{BB962C8B-B14F-4D97-AF65-F5344CB8AC3E}">
        <p14:creationId xmlns:p14="http://schemas.microsoft.com/office/powerpoint/2010/main" val="295927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7</a:t>
            </a:fld>
            <a:endParaRPr lang="en-US" dirty="0"/>
          </a:p>
        </p:txBody>
      </p:sp>
    </p:spTree>
    <p:extLst>
      <p:ext uri="{BB962C8B-B14F-4D97-AF65-F5344CB8AC3E}">
        <p14:creationId xmlns:p14="http://schemas.microsoft.com/office/powerpoint/2010/main" val="404534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8</a:t>
            </a:fld>
            <a:endParaRPr lang="en-US" dirty="0"/>
          </a:p>
        </p:txBody>
      </p:sp>
    </p:spTree>
    <p:extLst>
      <p:ext uri="{BB962C8B-B14F-4D97-AF65-F5344CB8AC3E}">
        <p14:creationId xmlns:p14="http://schemas.microsoft.com/office/powerpoint/2010/main" val="247178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CE1E9-C4A3-4743-B917-F44815F0356B}" type="slidenum">
              <a:rPr lang="en-US" smtClean="0"/>
              <a:t>9</a:t>
            </a:fld>
            <a:endParaRPr lang="en-US" dirty="0"/>
          </a:p>
        </p:txBody>
      </p:sp>
    </p:spTree>
    <p:extLst>
      <p:ext uri="{BB962C8B-B14F-4D97-AF65-F5344CB8AC3E}">
        <p14:creationId xmlns:p14="http://schemas.microsoft.com/office/powerpoint/2010/main" val="351630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C5415-5D8C-284F-8E73-D7016592B94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203277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C5415-5D8C-284F-8E73-D7016592B94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185964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C5415-5D8C-284F-8E73-D7016592B94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62073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C5415-5D8C-284F-8E73-D7016592B94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60060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CC5415-5D8C-284F-8E73-D7016592B945}"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122897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C5415-5D8C-284F-8E73-D7016592B945}"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91892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C5415-5D8C-284F-8E73-D7016592B945}"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179803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CC5415-5D8C-284F-8E73-D7016592B945}"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26317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C5415-5D8C-284F-8E73-D7016592B945}"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147035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C5415-5D8C-284F-8E73-D7016592B945}"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113022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C5415-5D8C-284F-8E73-D7016592B945}"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4D6E1-C48D-AE4A-BEA3-99EDC08319A1}" type="slidenum">
              <a:rPr lang="en-US" smtClean="0"/>
              <a:t>‹#›</a:t>
            </a:fld>
            <a:endParaRPr lang="en-US"/>
          </a:p>
        </p:txBody>
      </p:sp>
    </p:spTree>
    <p:extLst>
      <p:ext uri="{BB962C8B-B14F-4D97-AF65-F5344CB8AC3E}">
        <p14:creationId xmlns:p14="http://schemas.microsoft.com/office/powerpoint/2010/main" val="120999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C5415-5D8C-284F-8E73-D7016592B945}" type="datetimeFigureOut">
              <a:rPr lang="en-US" smtClean="0"/>
              <a:t>6/26/2018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4D6E1-C48D-AE4A-BEA3-99EDC08319A1}" type="slidenum">
              <a:rPr lang="en-US" smtClean="0"/>
              <a:t>‹#›</a:t>
            </a:fld>
            <a:endParaRPr lang="en-US"/>
          </a:p>
        </p:txBody>
      </p:sp>
    </p:spTree>
    <p:extLst>
      <p:ext uri="{BB962C8B-B14F-4D97-AF65-F5344CB8AC3E}">
        <p14:creationId xmlns:p14="http://schemas.microsoft.com/office/powerpoint/2010/main" val="188911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2.emf"/><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notesSlide" Target="../notesSlides/notesSlide34.xm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Excel_Worksheet2.xlsx"/><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11.wmf"/></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emf"/><Relationship Id="rId9"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236" y="363071"/>
            <a:ext cx="11432088" cy="5986214"/>
          </a:xfrm>
          <a:prstGeom prst="rect">
            <a:avLst/>
          </a:prstGeom>
          <a:solidFill>
            <a:srgbClr val="33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87505" y="907208"/>
            <a:ext cx="9152965" cy="2844519"/>
          </a:xfrm>
        </p:spPr>
        <p:txBody>
          <a:bodyPr anchor="t">
            <a:normAutofit/>
          </a:bodyPr>
          <a:lstStyle/>
          <a:p>
            <a:pPr algn="l">
              <a:lnSpc>
                <a:spcPct val="100000"/>
              </a:lnSpc>
            </a:pPr>
            <a:r>
              <a:rPr lang="en-US" b="1" dirty="0" smtClean="0">
                <a:solidFill>
                  <a:schemeClr val="bg1"/>
                </a:solidFill>
                <a:latin typeface="Helvetica" charset="0"/>
                <a:ea typeface="Helvetica" charset="0"/>
                <a:cs typeface="Helvetica" charset="0"/>
              </a:rPr>
              <a:t>USPS</a:t>
            </a:r>
            <a:br>
              <a:rPr lang="en-US" b="1" dirty="0" smtClean="0">
                <a:solidFill>
                  <a:schemeClr val="bg1"/>
                </a:solidFill>
                <a:latin typeface="Helvetica" charset="0"/>
                <a:ea typeface="Helvetica" charset="0"/>
                <a:cs typeface="Helvetica" charset="0"/>
              </a:rPr>
            </a:br>
            <a:r>
              <a:rPr lang="en-US" b="1" dirty="0" smtClean="0">
                <a:solidFill>
                  <a:schemeClr val="bg1"/>
                </a:solidFill>
                <a:latin typeface="Helvetica" charset="0"/>
                <a:ea typeface="Helvetica" charset="0"/>
                <a:cs typeface="Helvetica" charset="0"/>
              </a:rPr>
              <a:t>DIRECT MAIL </a:t>
            </a:r>
            <a:br>
              <a:rPr lang="en-US" b="1" dirty="0" smtClean="0">
                <a:solidFill>
                  <a:schemeClr val="bg1"/>
                </a:solidFill>
                <a:latin typeface="Helvetica" charset="0"/>
                <a:ea typeface="Helvetica" charset="0"/>
                <a:cs typeface="Helvetica" charset="0"/>
              </a:rPr>
            </a:br>
            <a:r>
              <a:rPr lang="en-US" b="1" dirty="0" smtClean="0">
                <a:solidFill>
                  <a:schemeClr val="bg1"/>
                </a:solidFill>
                <a:latin typeface="Helvetica" charset="0"/>
                <a:ea typeface="Helvetica" charset="0"/>
                <a:cs typeface="Helvetica" charset="0"/>
              </a:rPr>
              <a:t>PROCESS</a:t>
            </a:r>
            <a:endParaRPr lang="en-US" b="1" baseline="30000" dirty="0">
              <a:solidFill>
                <a:schemeClr val="bg1"/>
              </a:solidFill>
              <a:latin typeface="Helvetica" charset="0"/>
              <a:ea typeface="Helvetica" charset="0"/>
              <a:cs typeface="Helvetic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87505" y="5593977"/>
            <a:ext cx="4208930" cy="338554"/>
          </a:xfrm>
          <a:prstGeom prst="rect">
            <a:avLst/>
          </a:prstGeom>
          <a:noFill/>
        </p:spPr>
        <p:txBody>
          <a:bodyPr wrap="square" rtlCol="0">
            <a:spAutoFit/>
          </a:bodyPr>
          <a:lstStyle/>
          <a:p>
            <a:fld id="{8A4517EC-FF4F-0148-B4CB-0546D33EDF68}" type="datetime4">
              <a:rPr lang="en-US" sz="1600" smtClean="0">
                <a:solidFill>
                  <a:schemeClr val="bg1"/>
                </a:solidFill>
                <a:latin typeface="Helvetica" charset="0"/>
                <a:ea typeface="Helvetica" charset="0"/>
                <a:cs typeface="Helvetica" charset="0"/>
              </a:rPr>
              <a:t>June 26, 2018</a:t>
            </a:fld>
            <a:endParaRPr lang="en-US" sz="1600" dirty="0">
              <a:solidFill>
                <a:schemeClr val="bg1"/>
              </a:solidFill>
              <a:latin typeface="Helvetica" charset="0"/>
              <a:ea typeface="Helvetica" charset="0"/>
              <a:cs typeface="Helvetica" charset="0"/>
            </a:endParaRPr>
          </a:p>
        </p:txBody>
      </p:sp>
      <p:sp>
        <p:nvSpPr>
          <p:cNvPr id="3" name="Rectangle 2"/>
          <p:cNvSpPr/>
          <p:nvPr/>
        </p:nvSpPr>
        <p:spPr>
          <a:xfrm>
            <a:off x="2991970" y="1047888"/>
            <a:ext cx="1425001" cy="369332"/>
          </a:xfrm>
          <a:prstGeom prst="rect">
            <a:avLst/>
          </a:prstGeom>
        </p:spPr>
        <p:txBody>
          <a:bodyPr wrap="square">
            <a:spAutoFit/>
          </a:bodyPr>
          <a:lstStyle/>
          <a:p>
            <a:r>
              <a:rPr lang="en-US" b="1" baseline="30000" dirty="0">
                <a:solidFill>
                  <a:schemeClr val="bg1"/>
                </a:solidFill>
                <a:latin typeface="Helvetica" charset="0"/>
                <a:ea typeface="Helvetica" charset="0"/>
                <a:cs typeface="Helvetica" charset="0"/>
              </a:rPr>
              <a:t>®</a:t>
            </a:r>
            <a:endParaRPr lang="en-US" dirty="0"/>
          </a:p>
        </p:txBody>
      </p:sp>
    </p:spTree>
    <p:extLst>
      <p:ext uri="{BB962C8B-B14F-4D97-AF65-F5344CB8AC3E}">
        <p14:creationId xmlns:p14="http://schemas.microsoft.com/office/powerpoint/2010/main" val="230680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10</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7 – Creative Development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466" y="1225542"/>
            <a:ext cx="11084371" cy="4755148"/>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sz="2200" b="1" dirty="0">
                <a:latin typeface="Cordia New" panose="020B0304020202020204" pitchFamily="34" charset="-34"/>
                <a:cs typeface="Cordia New" panose="020B0304020202020204" pitchFamily="34" charset="-34"/>
              </a:rPr>
              <a:t>: </a:t>
            </a:r>
            <a:r>
              <a:rPr lang="en-US" dirty="0">
                <a:solidFill>
                  <a:srgbClr val="767171"/>
                </a:solidFill>
                <a:latin typeface="Helvetica" charset="0"/>
                <a:ea typeface="Helvetica" charset="0"/>
                <a:cs typeface="Helvetica" charset="0"/>
              </a:rPr>
              <a:t>Multiple creative concepts are developed at this time</a:t>
            </a:r>
          </a:p>
          <a:p>
            <a:pPr>
              <a:lnSpc>
                <a:spcPct val="150000"/>
              </a:lnSpc>
            </a:pPr>
            <a:r>
              <a:rPr lang="en-US" dirty="0" smtClean="0">
                <a:solidFill>
                  <a:srgbClr val="767171"/>
                </a:solidFill>
                <a:latin typeface="Helvetica" charset="0"/>
                <a:ea typeface="Helvetica" charset="0"/>
                <a:cs typeface="Helvetica" charset="0"/>
              </a:rPr>
              <a:t>Some </a:t>
            </a:r>
            <a:r>
              <a:rPr lang="en-US" dirty="0">
                <a:solidFill>
                  <a:srgbClr val="767171"/>
                </a:solidFill>
                <a:latin typeface="Helvetica" charset="0"/>
                <a:ea typeface="Helvetica" charset="0"/>
                <a:cs typeface="Helvetica" charset="0"/>
              </a:rPr>
              <a:t>of the things involved:</a:t>
            </a:r>
          </a:p>
          <a:p>
            <a:pPr marL="1257300" lvl="2"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rPr>
              <a:t>Copy is being written</a:t>
            </a:r>
          </a:p>
          <a:p>
            <a:pPr marL="1257300" lvl="2"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rPr>
              <a:t>Art work is being selected (if necessary)</a:t>
            </a:r>
          </a:p>
          <a:p>
            <a:pPr marL="1257300" lvl="2"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rPr>
              <a:t>Creative layout and formats are being discussed</a:t>
            </a:r>
          </a:p>
          <a:p>
            <a:pPr marL="1257300" lvl="2"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rPr>
              <a:t>Production </a:t>
            </a:r>
            <a:r>
              <a:rPr lang="en-US" dirty="0" smtClean="0">
                <a:solidFill>
                  <a:srgbClr val="767171"/>
                </a:solidFill>
                <a:latin typeface="Helvetica" charset="0"/>
                <a:ea typeface="Helvetica" charset="0"/>
                <a:cs typeface="Helvetica" charset="0"/>
              </a:rPr>
              <a:t>must be involved to approve manufacturing and </a:t>
            </a:r>
            <a:r>
              <a:rPr lang="en-US" dirty="0" err="1" smtClean="0">
                <a:solidFill>
                  <a:srgbClr val="767171"/>
                </a:solidFill>
                <a:latin typeface="Helvetica" charset="0"/>
                <a:ea typeface="Helvetica" charset="0"/>
                <a:cs typeface="Helvetica" charset="0"/>
              </a:rPr>
              <a:t>mailability</a:t>
            </a:r>
            <a:r>
              <a:rPr lang="en-US" dirty="0" smtClean="0">
                <a:solidFill>
                  <a:srgbClr val="767171"/>
                </a:solidFill>
                <a:latin typeface="Helvetica" charset="0"/>
                <a:ea typeface="Helvetica" charset="0"/>
                <a:cs typeface="Helvetica" charset="0"/>
              </a:rPr>
              <a:t> of creative concepts</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Creative</a:t>
            </a:r>
            <a:endParaRPr lang="en-US" dirty="0">
              <a:solidFill>
                <a:srgbClr val="767171"/>
              </a:solidFill>
              <a:latin typeface="Helvetica" charset="0"/>
              <a:ea typeface="Helvetica" charset="0"/>
              <a:cs typeface="Helvetica" charset="0"/>
            </a:endParaRPr>
          </a:p>
          <a:p>
            <a:pPr>
              <a:lnSpc>
                <a:spcPct val="150000"/>
              </a:lnSpc>
            </a:pPr>
            <a:r>
              <a:rPr lang="en-US" u="sng" dirty="0" smtClean="0">
                <a:solidFill>
                  <a:schemeClr val="accent5"/>
                </a:solidFill>
                <a:latin typeface="Helvetica" charset="0"/>
                <a:ea typeface="Helvetica" charset="0"/>
                <a:cs typeface="Helvetica" charset="0"/>
              </a:rPr>
              <a:t>Who’s involved</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Account Management, Project Management, Strategy, Creative and Production</a:t>
            </a:r>
          </a:p>
          <a:p>
            <a:pPr>
              <a:lnSpc>
                <a:spcPct val="150000"/>
              </a:lnSpc>
            </a:pPr>
            <a:r>
              <a:rPr lang="en-US" u="sng" dirty="0" smtClean="0">
                <a:solidFill>
                  <a:schemeClr val="accent5"/>
                </a:solidFill>
                <a:latin typeface="Helvetica" charset="0"/>
                <a:ea typeface="Helvetica" charset="0"/>
                <a:cs typeface="Helvetica" charset="0"/>
              </a:rPr>
              <a:t>When does it occur</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Starts 1 business day after the internal </a:t>
            </a:r>
            <a:r>
              <a:rPr lang="en-US" dirty="0" smtClean="0">
                <a:solidFill>
                  <a:srgbClr val="767171"/>
                </a:solidFill>
                <a:latin typeface="Helvetica" charset="0"/>
                <a:ea typeface="Helvetica" charset="0"/>
                <a:cs typeface="Helvetica" charset="0"/>
              </a:rPr>
              <a:t>briefing, </a:t>
            </a:r>
            <a:r>
              <a:rPr lang="en-US" dirty="0">
                <a:solidFill>
                  <a:srgbClr val="767171"/>
                </a:solidFill>
                <a:latin typeface="Helvetica" charset="0"/>
                <a:ea typeface="Helvetica" charset="0"/>
                <a:cs typeface="Helvetica" charset="0"/>
              </a:rPr>
              <a:t>completed in </a:t>
            </a:r>
            <a:r>
              <a:rPr lang="en-US" dirty="0" smtClean="0">
                <a:solidFill>
                  <a:srgbClr val="767171"/>
                </a:solidFill>
                <a:latin typeface="Helvetica" charset="0"/>
                <a:ea typeface="Helvetica" charset="0"/>
                <a:cs typeface="Helvetica" charset="0"/>
              </a:rPr>
              <a:t>~5-7 </a:t>
            </a:r>
            <a:r>
              <a:rPr lang="en-US" dirty="0">
                <a:solidFill>
                  <a:srgbClr val="767171"/>
                </a:solidFill>
                <a:latin typeface="Helvetica" charset="0"/>
                <a:ea typeface="Helvetica" charset="0"/>
                <a:cs typeface="Helvetica" charset="0"/>
              </a:rPr>
              <a:t>business days</a:t>
            </a:r>
          </a:p>
          <a:p>
            <a:pPr>
              <a:lnSpc>
                <a:spcPct val="150000"/>
              </a:lnSpc>
            </a:pPr>
            <a:r>
              <a:rPr lang="en-US" u="sng" dirty="0" smtClean="0">
                <a:solidFill>
                  <a:schemeClr val="accent5"/>
                </a:solidFill>
                <a:latin typeface="Helvetica" charset="0"/>
                <a:ea typeface="Helvetica" charset="0"/>
                <a:cs typeface="Helvetica" charset="0"/>
              </a:rPr>
              <a:t>Next </a:t>
            </a:r>
            <a:r>
              <a:rPr lang="en-US" u="sng" dirty="0">
                <a:solidFill>
                  <a:schemeClr val="accent5"/>
                </a:solidFill>
                <a:latin typeface="Helvetica" charset="0"/>
                <a:ea typeface="Helvetica" charset="0"/>
                <a:cs typeface="Helvetica" charset="0"/>
              </a:rPr>
              <a:t>steps</a:t>
            </a:r>
            <a:r>
              <a:rPr lang="en-US" dirty="0">
                <a:solidFill>
                  <a:srgbClr val="767171"/>
                </a:solidFill>
                <a:latin typeface="Helvetica" charset="0"/>
                <a:ea typeface="Helvetica" charset="0"/>
                <a:cs typeface="Helvetica" charset="0"/>
              </a:rPr>
              <a:t>: An internal review of the concepts is scheduled once the creative concepts are far enough along for review </a:t>
            </a:r>
          </a:p>
        </p:txBody>
      </p:sp>
    </p:spTree>
    <p:extLst>
      <p:ext uri="{BB962C8B-B14F-4D97-AF65-F5344CB8AC3E}">
        <p14:creationId xmlns:p14="http://schemas.microsoft.com/office/powerpoint/2010/main" val="167116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11</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8 – List Exploratory (Internal Review)</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5402" y="1269644"/>
            <a:ext cx="11218378" cy="3831818"/>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list information compiled from the list </a:t>
            </a:r>
            <a:r>
              <a:rPr lang="en-US" dirty="0" smtClean="0">
                <a:solidFill>
                  <a:srgbClr val="767171"/>
                </a:solidFill>
                <a:latin typeface="Helvetica" charset="0"/>
                <a:ea typeface="Helvetica" charset="0"/>
                <a:cs typeface="Helvetica" charset="0"/>
              </a:rPr>
              <a:t>research from </a:t>
            </a:r>
            <a:r>
              <a:rPr lang="en-US" dirty="0">
                <a:solidFill>
                  <a:srgbClr val="767171"/>
                </a:solidFill>
                <a:latin typeface="Helvetica" charset="0"/>
                <a:ea typeface="Helvetica" charset="0"/>
                <a:cs typeface="Helvetica" charset="0"/>
              </a:rPr>
              <a:t>the </a:t>
            </a:r>
            <a:r>
              <a:rPr lang="en-US" dirty="0" smtClean="0">
                <a:solidFill>
                  <a:srgbClr val="767171"/>
                </a:solidFill>
                <a:latin typeface="Helvetica" charset="0"/>
                <a:ea typeface="Helvetica" charset="0"/>
                <a:cs typeface="Helvetica" charset="0"/>
              </a:rPr>
              <a:t>List </a:t>
            </a:r>
            <a:r>
              <a:rPr lang="en-US" dirty="0">
                <a:solidFill>
                  <a:srgbClr val="767171"/>
                </a:solidFill>
                <a:latin typeface="Helvetica" charset="0"/>
                <a:ea typeface="Helvetica" charset="0"/>
                <a:cs typeface="Helvetica" charset="0"/>
              </a:rPr>
              <a:t>Brokers documenting all of the </a:t>
            </a:r>
            <a:r>
              <a:rPr lang="en-US" dirty="0" smtClean="0">
                <a:solidFill>
                  <a:srgbClr val="767171"/>
                </a:solidFill>
                <a:latin typeface="Helvetica" charset="0"/>
                <a:ea typeface="Helvetica" charset="0"/>
                <a:cs typeface="Helvetica" charset="0"/>
              </a:rPr>
              <a:t>list </a:t>
            </a:r>
            <a:r>
              <a:rPr lang="en-US" dirty="0">
                <a:solidFill>
                  <a:srgbClr val="767171"/>
                </a:solidFill>
                <a:latin typeface="Helvetica" charset="0"/>
                <a:ea typeface="Helvetica" charset="0"/>
                <a:cs typeface="Helvetica" charset="0"/>
              </a:rPr>
              <a:t>information available by desired segments and the cost per thousand (CPM) pricing. This is reviewed internally against the requirements outlined in the client approved campaign brief</a:t>
            </a:r>
          </a:p>
          <a:p>
            <a:pPr marL="0" lvl="1">
              <a:lnSpc>
                <a:spcPct val="150000"/>
              </a:lnSpc>
            </a:pPr>
            <a:r>
              <a:rPr lang="en-US" dirty="0" smtClean="0">
                <a:solidFill>
                  <a:srgbClr val="767171"/>
                </a:solidFill>
                <a:latin typeface="Helvetica" charset="0"/>
                <a:ea typeface="Helvetica" charset="0"/>
                <a:cs typeface="Helvetica" charset="0"/>
              </a:rPr>
              <a:t>Ex: number of records per company, employee size, industry type, titles, geographical, interests, </a:t>
            </a:r>
            <a:r>
              <a:rPr lang="en-US" dirty="0" err="1" smtClean="0">
                <a:solidFill>
                  <a:srgbClr val="767171"/>
                </a:solidFill>
                <a:latin typeface="Helvetica" charset="0"/>
                <a:ea typeface="Helvetica" charset="0"/>
                <a:cs typeface="Helvetica" charset="0"/>
              </a:rPr>
              <a:t>etc</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Marketing Operations (EK</a:t>
            </a:r>
            <a:r>
              <a:rPr lang="en-US" dirty="0" smtClean="0">
                <a:solidFill>
                  <a:srgbClr val="767171"/>
                </a:solidFill>
                <a:latin typeface="Helvetica" charset="0"/>
                <a:ea typeface="Helvetica" charset="0"/>
                <a:cs typeface="Helvetica" charset="0"/>
              </a:rPr>
              <a: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Marketing Operations (EK), Account </a:t>
            </a:r>
            <a:r>
              <a:rPr lang="en-US" dirty="0" smtClean="0">
                <a:solidFill>
                  <a:srgbClr val="767171"/>
                </a:solidFill>
                <a:latin typeface="Helvetica" charset="0"/>
                <a:ea typeface="Helvetica" charset="0"/>
                <a:cs typeface="Helvetica" charset="0"/>
              </a:rPr>
              <a:t>Management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~9-11 </a:t>
            </a:r>
            <a:r>
              <a:rPr lang="en-US" dirty="0">
                <a:solidFill>
                  <a:srgbClr val="767171"/>
                </a:solidFill>
                <a:latin typeface="Helvetica" charset="0"/>
                <a:ea typeface="Helvetica" charset="0"/>
                <a:cs typeface="Helvetica" charset="0"/>
              </a:rPr>
              <a:t>business days after list request was </a:t>
            </a:r>
            <a:r>
              <a:rPr lang="en-US" dirty="0" smtClean="0">
                <a:solidFill>
                  <a:srgbClr val="767171"/>
                </a:solidFill>
                <a:latin typeface="Helvetica" charset="0"/>
                <a:ea typeface="Helvetica" charset="0"/>
                <a:cs typeface="Helvetica" charset="0"/>
              </a:rPr>
              <a:t>submitted</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The list exploratory, consideration set, </a:t>
            </a:r>
            <a:r>
              <a:rPr lang="en-US" dirty="0" smtClean="0">
                <a:solidFill>
                  <a:srgbClr val="767171"/>
                </a:solidFill>
                <a:latin typeface="Helvetica" charset="0"/>
                <a:ea typeface="Helvetica" charset="0"/>
                <a:cs typeface="Helvetica" charset="0"/>
              </a:rPr>
              <a:t>recommendations </a:t>
            </a:r>
            <a:r>
              <a:rPr lang="en-US" dirty="0">
                <a:solidFill>
                  <a:srgbClr val="767171"/>
                </a:solidFill>
                <a:latin typeface="Helvetica" charset="0"/>
                <a:ea typeface="Helvetica" charset="0"/>
                <a:cs typeface="Helvetica" charset="0"/>
              </a:rPr>
              <a:t>and estimated costs are </a:t>
            </a:r>
            <a:r>
              <a:rPr lang="en-US" dirty="0" smtClean="0">
                <a:solidFill>
                  <a:srgbClr val="767171"/>
                </a:solidFill>
                <a:latin typeface="Helvetica" charset="0"/>
                <a:ea typeface="Helvetica" charset="0"/>
                <a:cs typeface="Helvetica" charset="0"/>
              </a:rPr>
              <a:t>submitted </a:t>
            </a:r>
            <a:r>
              <a:rPr lang="en-US" dirty="0">
                <a:solidFill>
                  <a:srgbClr val="767171"/>
                </a:solidFill>
                <a:latin typeface="Helvetica" charset="0"/>
                <a:ea typeface="Helvetica" charset="0"/>
                <a:cs typeface="Helvetica" charset="0"/>
              </a:rPr>
              <a:t>to the client and a call is scheduled for </a:t>
            </a:r>
            <a:r>
              <a:rPr lang="en-US" dirty="0" smtClean="0">
                <a:solidFill>
                  <a:srgbClr val="767171"/>
                </a:solidFill>
                <a:latin typeface="Helvetica" charset="0"/>
                <a:ea typeface="Helvetica" charset="0"/>
                <a:cs typeface="Helvetica" charset="0"/>
              </a:rPr>
              <a:t>discussion, feedback and approval</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2562517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12</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9 – Creative Concept, Development &amp; Internal Review</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267354"/>
            <a:ext cx="11360844" cy="3000821"/>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Multiple creative concepts are developed and reviewed by internal teams against the requirements outlined in the client approved campaign </a:t>
            </a:r>
            <a:r>
              <a:rPr lang="en-US" dirty="0" smtClean="0">
                <a:solidFill>
                  <a:srgbClr val="767171"/>
                </a:solidFill>
                <a:latin typeface="Helvetica" charset="0"/>
                <a:ea typeface="Helvetica" charset="0"/>
                <a:cs typeface="Helvetica" charset="0"/>
              </a:rPr>
              <a:t>brief</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Management, Project Management, Creative	</a:t>
            </a: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Project Management, Creative, Strategy and Production</a:t>
            </a: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a:t>
            </a:r>
            <a:r>
              <a:rPr lang="en-US" dirty="0" smtClean="0">
                <a:solidFill>
                  <a:srgbClr val="767171"/>
                </a:solidFill>
                <a:latin typeface="Helvetica" charset="0"/>
                <a:ea typeface="Helvetica" charset="0"/>
                <a:cs typeface="Helvetica" charset="0"/>
              </a:rPr>
              <a:t>~8-9 </a:t>
            </a:r>
            <a:r>
              <a:rPr lang="en-US" dirty="0">
                <a:solidFill>
                  <a:srgbClr val="767171"/>
                </a:solidFill>
                <a:latin typeface="Helvetica" charset="0"/>
                <a:ea typeface="Helvetica" charset="0"/>
                <a:cs typeface="Helvetica" charset="0"/>
              </a:rPr>
              <a:t>business days after the internal </a:t>
            </a:r>
            <a:r>
              <a:rPr lang="en-US" dirty="0" smtClean="0">
                <a:solidFill>
                  <a:srgbClr val="767171"/>
                </a:solidFill>
                <a:latin typeface="Helvetica" charset="0"/>
                <a:ea typeface="Helvetica" charset="0"/>
                <a:cs typeface="Helvetica" charset="0"/>
              </a:rPr>
              <a:t>briefing, </a:t>
            </a:r>
            <a:r>
              <a:rPr lang="en-US" dirty="0">
                <a:solidFill>
                  <a:srgbClr val="767171"/>
                </a:solidFill>
                <a:latin typeface="Helvetica" charset="0"/>
                <a:ea typeface="Helvetica" charset="0"/>
                <a:cs typeface="Helvetica" charset="0"/>
              </a:rPr>
              <a:t>completed in </a:t>
            </a:r>
            <a:r>
              <a:rPr lang="en-US" dirty="0" smtClean="0">
                <a:solidFill>
                  <a:srgbClr val="767171"/>
                </a:solidFill>
                <a:latin typeface="Helvetica" charset="0"/>
                <a:ea typeface="Helvetica" charset="0"/>
                <a:cs typeface="Helvetica" charset="0"/>
              </a:rPr>
              <a:t>~1-2 </a:t>
            </a:r>
            <a:r>
              <a:rPr lang="en-US" dirty="0">
                <a:solidFill>
                  <a:srgbClr val="767171"/>
                </a:solidFill>
                <a:latin typeface="Helvetica" charset="0"/>
                <a:ea typeface="Helvetica" charset="0"/>
                <a:cs typeface="Helvetica" charset="0"/>
              </a:rPr>
              <a:t>business days</a:t>
            </a: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Creative may have to adjust their concepts based on the internal team’s feedback.  Once concepts are finalized internally, the team presents creative concepts to the Client</a:t>
            </a:r>
          </a:p>
        </p:txBody>
      </p:sp>
    </p:spTree>
    <p:extLst>
      <p:ext uri="{BB962C8B-B14F-4D97-AF65-F5344CB8AC3E}">
        <p14:creationId xmlns:p14="http://schemas.microsoft.com/office/powerpoint/2010/main" val="1907735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13</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10 – Production Ball Park Estimate</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870" y="1307248"/>
            <a:ext cx="11115902" cy="3416320"/>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Once the creative is selected, Production </a:t>
            </a:r>
            <a:r>
              <a:rPr lang="en-US" dirty="0" smtClean="0">
                <a:solidFill>
                  <a:srgbClr val="767171"/>
                </a:solidFill>
                <a:latin typeface="Helvetica" charset="0"/>
                <a:ea typeface="Helvetica" charset="0"/>
                <a:cs typeface="Helvetica" charset="0"/>
              </a:rPr>
              <a:t>will provide “</a:t>
            </a:r>
            <a:r>
              <a:rPr lang="en-US" dirty="0">
                <a:solidFill>
                  <a:srgbClr val="767171"/>
                </a:solidFill>
                <a:latin typeface="Helvetica" charset="0"/>
                <a:ea typeface="Helvetica" charset="0"/>
                <a:cs typeface="Helvetica" charset="0"/>
              </a:rPr>
              <a:t>ballpark” pricing </a:t>
            </a:r>
            <a:r>
              <a:rPr lang="en-US" dirty="0" smtClean="0">
                <a:solidFill>
                  <a:srgbClr val="767171"/>
                </a:solidFill>
                <a:latin typeface="Helvetica" charset="0"/>
                <a:ea typeface="Helvetica" charset="0"/>
                <a:cs typeface="Helvetica" charset="0"/>
              </a:rPr>
              <a:t>to be included for the client presentation.  </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Production, Account </a:t>
            </a:r>
            <a:r>
              <a:rPr lang="en-US" dirty="0" smtClean="0">
                <a:solidFill>
                  <a:srgbClr val="767171"/>
                </a:solidFill>
                <a:latin typeface="Helvetica" charset="0"/>
                <a:ea typeface="Helvetica" charset="0"/>
                <a:cs typeface="Helvetica" charset="0"/>
              </a:rPr>
              <a:t>Management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Production, Account </a:t>
            </a:r>
            <a:r>
              <a:rPr lang="en-US" dirty="0" smtClean="0">
                <a:solidFill>
                  <a:srgbClr val="767171"/>
                </a:solidFill>
                <a:latin typeface="Helvetica" charset="0"/>
                <a:ea typeface="Helvetica" charset="0"/>
                <a:cs typeface="Helvetica" charset="0"/>
              </a:rPr>
              <a:t>Management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Requests are submitted </a:t>
            </a:r>
            <a:r>
              <a:rPr lang="en-US" dirty="0" smtClean="0">
                <a:solidFill>
                  <a:srgbClr val="767171"/>
                </a:solidFill>
                <a:latin typeface="Helvetica" charset="0"/>
                <a:ea typeface="Helvetica" charset="0"/>
                <a:cs typeface="Helvetica" charset="0"/>
              </a:rPr>
              <a:t>~3 </a:t>
            </a:r>
            <a:r>
              <a:rPr lang="en-US" dirty="0">
                <a:solidFill>
                  <a:srgbClr val="767171"/>
                </a:solidFill>
                <a:latin typeface="Helvetica" charset="0"/>
                <a:ea typeface="Helvetica" charset="0"/>
                <a:cs typeface="Helvetica" charset="0"/>
              </a:rPr>
              <a:t>business days after the internal brief </a:t>
            </a:r>
            <a:r>
              <a:rPr lang="en-US" dirty="0" smtClean="0">
                <a:solidFill>
                  <a:srgbClr val="767171"/>
                </a:solidFill>
                <a:latin typeface="Helvetica" charset="0"/>
                <a:ea typeface="Helvetica" charset="0"/>
                <a:cs typeface="Helvetica" charset="0"/>
              </a:rPr>
              <a:t>and </a:t>
            </a:r>
            <a:r>
              <a:rPr lang="en-US" dirty="0">
                <a:solidFill>
                  <a:srgbClr val="767171"/>
                </a:solidFill>
                <a:latin typeface="Helvetica" charset="0"/>
                <a:ea typeface="Helvetica" charset="0"/>
                <a:cs typeface="Helvetica" charset="0"/>
              </a:rPr>
              <a:t>completed within </a:t>
            </a:r>
            <a:r>
              <a:rPr lang="en-US" dirty="0" smtClean="0">
                <a:solidFill>
                  <a:srgbClr val="767171"/>
                </a:solidFill>
                <a:latin typeface="Helvetica" charset="0"/>
                <a:ea typeface="Helvetica" charset="0"/>
                <a:cs typeface="Helvetica" charset="0"/>
              </a:rPr>
              <a:t>2 </a:t>
            </a:r>
            <a:r>
              <a:rPr lang="en-US" dirty="0">
                <a:solidFill>
                  <a:srgbClr val="767171"/>
                </a:solidFill>
                <a:latin typeface="Helvetica" charset="0"/>
                <a:ea typeface="Helvetica" charset="0"/>
                <a:cs typeface="Helvetica" charset="0"/>
              </a:rPr>
              <a:t>business </a:t>
            </a:r>
            <a:r>
              <a:rPr lang="en-US" dirty="0" smtClean="0">
                <a:solidFill>
                  <a:srgbClr val="767171"/>
                </a:solidFill>
                <a:latin typeface="Helvetica" charset="0"/>
                <a:ea typeface="Helvetica" charset="0"/>
                <a:cs typeface="Helvetica" charset="0"/>
              </a:rPr>
              <a:t>days</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Production, </a:t>
            </a:r>
            <a:r>
              <a:rPr lang="en-US" dirty="0" smtClean="0">
                <a:solidFill>
                  <a:srgbClr val="767171"/>
                </a:solidFill>
                <a:latin typeface="Helvetica" charset="0"/>
                <a:ea typeface="Helvetica" charset="0"/>
                <a:cs typeface="Helvetica" charset="0"/>
              </a:rPr>
              <a:t>Account </a:t>
            </a:r>
            <a:r>
              <a:rPr lang="en-US" dirty="0">
                <a:solidFill>
                  <a:srgbClr val="767171"/>
                </a:solidFill>
                <a:latin typeface="Helvetica" charset="0"/>
                <a:ea typeface="Helvetica" charset="0"/>
                <a:cs typeface="Helvetica" charset="0"/>
              </a:rPr>
              <a:t>Management provide final ballpark pricing and timing for each presented concept</a:t>
            </a:r>
          </a:p>
        </p:txBody>
      </p:sp>
    </p:spTree>
    <p:extLst>
      <p:ext uri="{BB962C8B-B14F-4D97-AF65-F5344CB8AC3E}">
        <p14:creationId xmlns:p14="http://schemas.microsoft.com/office/powerpoint/2010/main" val="3323201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14</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11 – Creative Concept, Client Presentation</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870" y="1271856"/>
            <a:ext cx="11139551" cy="4247317"/>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Once, the creative concepts are reviewed and approved internally, the creatives are submitted to the clients. A meeting is set up for review and feedback. This step can involve several rounds of discussion and changes until the creative is finalized and approved.  Usually, 2-3 creative concepts are presented </a:t>
            </a:r>
            <a:r>
              <a:rPr lang="en-US" dirty="0" smtClean="0">
                <a:solidFill>
                  <a:srgbClr val="767171"/>
                </a:solidFill>
                <a:latin typeface="Helvetica" charset="0"/>
                <a:ea typeface="Helvetica" charset="0"/>
                <a:cs typeface="Helvetica" charset="0"/>
              </a:rPr>
              <a:t>to the Clients </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Creative, USPS Business Driver, Strategy, </a:t>
            </a:r>
            <a:r>
              <a:rPr lang="en-US" dirty="0" smtClean="0">
                <a:solidFill>
                  <a:srgbClr val="767171"/>
                </a:solidFill>
                <a:latin typeface="Helvetica" charset="0"/>
                <a:ea typeface="Helvetica" charset="0"/>
                <a:cs typeface="Helvetica" charset="0"/>
              </a:rPr>
              <a:t>Production, Project 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Begins </a:t>
            </a:r>
            <a:r>
              <a:rPr lang="en-US" dirty="0" smtClean="0">
                <a:solidFill>
                  <a:srgbClr val="767171"/>
                </a:solidFill>
                <a:latin typeface="Helvetica" charset="0"/>
                <a:ea typeface="Helvetica" charset="0"/>
                <a:cs typeface="Helvetica" charset="0"/>
              </a:rPr>
              <a:t>~2-3 </a:t>
            </a:r>
            <a:r>
              <a:rPr lang="en-US" dirty="0">
                <a:solidFill>
                  <a:srgbClr val="767171"/>
                </a:solidFill>
                <a:latin typeface="Helvetica" charset="0"/>
                <a:ea typeface="Helvetica" charset="0"/>
                <a:cs typeface="Helvetica" charset="0"/>
              </a:rPr>
              <a:t>business days after the internal creative concepts </a:t>
            </a:r>
            <a:r>
              <a:rPr lang="en-US" dirty="0" smtClean="0">
                <a:solidFill>
                  <a:srgbClr val="767171"/>
                </a:solidFill>
                <a:latin typeface="Helvetica" charset="0"/>
                <a:ea typeface="Helvetica" charset="0"/>
                <a:cs typeface="Helvetica" charset="0"/>
              </a:rPr>
              <a:t>review. </a:t>
            </a:r>
            <a:r>
              <a:rPr lang="en-US" dirty="0">
                <a:solidFill>
                  <a:srgbClr val="767171"/>
                </a:solidFill>
                <a:latin typeface="Helvetica" charset="0"/>
                <a:ea typeface="Helvetica" charset="0"/>
                <a:cs typeface="Helvetica" charset="0"/>
              </a:rPr>
              <a:t>Creative is finalized </a:t>
            </a:r>
            <a:r>
              <a:rPr lang="en-US" dirty="0" smtClean="0">
                <a:solidFill>
                  <a:srgbClr val="767171"/>
                </a:solidFill>
                <a:latin typeface="Helvetica" charset="0"/>
                <a:ea typeface="Helvetica" charset="0"/>
                <a:cs typeface="Helvetica" charset="0"/>
              </a:rPr>
              <a:t>~5-10 </a:t>
            </a:r>
            <a:r>
              <a:rPr lang="en-US" dirty="0">
                <a:solidFill>
                  <a:srgbClr val="767171"/>
                </a:solidFill>
                <a:latin typeface="Helvetica" charset="0"/>
                <a:ea typeface="Helvetica" charset="0"/>
                <a:cs typeface="Helvetica" charset="0"/>
              </a:rPr>
              <a:t>business days after a creative has been selected by the </a:t>
            </a:r>
            <a:r>
              <a:rPr lang="en-US" dirty="0" smtClean="0">
                <a:solidFill>
                  <a:srgbClr val="767171"/>
                </a:solidFill>
                <a:latin typeface="Helvetica" charset="0"/>
                <a:ea typeface="Helvetica" charset="0"/>
                <a:cs typeface="Helvetica" charset="0"/>
              </a:rPr>
              <a:t>Client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Once the creative is approved, it goes into IPG legal </a:t>
            </a:r>
          </a:p>
        </p:txBody>
      </p:sp>
    </p:spTree>
    <p:extLst>
      <p:ext uri="{BB962C8B-B14F-4D97-AF65-F5344CB8AC3E}">
        <p14:creationId xmlns:p14="http://schemas.microsoft.com/office/powerpoint/2010/main" val="2694399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15</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12 – List Exploratory (Client Review and List Approval)</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870" y="1259464"/>
            <a:ext cx="11360844" cy="3000821"/>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Marketing </a:t>
            </a:r>
            <a:r>
              <a:rPr lang="en-US" dirty="0">
                <a:solidFill>
                  <a:srgbClr val="767171"/>
                </a:solidFill>
                <a:latin typeface="Helvetica" charset="0"/>
                <a:ea typeface="Helvetica" charset="0"/>
                <a:cs typeface="Helvetica" charset="0"/>
              </a:rPr>
              <a:t>Operations and Account </a:t>
            </a:r>
            <a:r>
              <a:rPr lang="en-US" dirty="0" smtClean="0">
                <a:solidFill>
                  <a:srgbClr val="767171"/>
                </a:solidFill>
                <a:latin typeface="Helvetica" charset="0"/>
                <a:ea typeface="Helvetica" charset="0"/>
                <a:cs typeface="Helvetica" charset="0"/>
              </a:rPr>
              <a:t>Management review </a:t>
            </a:r>
            <a:r>
              <a:rPr lang="en-US" dirty="0">
                <a:solidFill>
                  <a:srgbClr val="767171"/>
                </a:solidFill>
                <a:latin typeface="Helvetica" charset="0"/>
                <a:ea typeface="Helvetica" charset="0"/>
                <a:cs typeface="Helvetica" charset="0"/>
              </a:rPr>
              <a:t>the </a:t>
            </a:r>
            <a:r>
              <a:rPr lang="en-US" dirty="0" smtClean="0">
                <a:solidFill>
                  <a:srgbClr val="767171"/>
                </a:solidFill>
                <a:latin typeface="Helvetica" charset="0"/>
                <a:ea typeface="Helvetica" charset="0"/>
                <a:cs typeface="Helvetica" charset="0"/>
              </a:rPr>
              <a:t>full </a:t>
            </a:r>
            <a:r>
              <a:rPr lang="en-US" dirty="0">
                <a:solidFill>
                  <a:srgbClr val="767171"/>
                </a:solidFill>
                <a:latin typeface="Helvetica" charset="0"/>
                <a:ea typeface="Helvetica" charset="0"/>
                <a:cs typeface="Helvetica" charset="0"/>
              </a:rPr>
              <a:t>list exploratory document with </a:t>
            </a:r>
            <a:r>
              <a:rPr lang="en-US" dirty="0" smtClean="0">
                <a:solidFill>
                  <a:srgbClr val="767171"/>
                </a:solidFill>
                <a:latin typeface="Helvetica" charset="0"/>
                <a:ea typeface="Helvetica" charset="0"/>
                <a:cs typeface="Helvetica" charset="0"/>
              </a:rPr>
              <a:t>the client. </a:t>
            </a:r>
            <a:r>
              <a:rPr lang="en-US" dirty="0">
                <a:solidFill>
                  <a:srgbClr val="767171"/>
                </a:solidFill>
                <a:latin typeface="Helvetica" charset="0"/>
                <a:ea typeface="Helvetica" charset="0"/>
                <a:cs typeface="Helvetica" charset="0"/>
              </a:rPr>
              <a:t>The lists are discussed along with </a:t>
            </a:r>
            <a:r>
              <a:rPr lang="en-US" dirty="0" smtClean="0">
                <a:solidFill>
                  <a:srgbClr val="767171"/>
                </a:solidFill>
                <a:latin typeface="Helvetica" charset="0"/>
                <a:ea typeface="Helvetica" charset="0"/>
                <a:cs typeface="Helvetica" charset="0"/>
              </a:rPr>
              <a:t>options, recommendations and OOP costs. </a:t>
            </a:r>
            <a:r>
              <a:rPr lang="en-US" dirty="0">
                <a:solidFill>
                  <a:srgbClr val="767171"/>
                </a:solidFill>
                <a:latin typeface="Helvetica" charset="0"/>
                <a:ea typeface="Helvetica" charset="0"/>
                <a:cs typeface="Helvetica" charset="0"/>
              </a:rPr>
              <a:t>Lists and quantities are selected and approved by the </a:t>
            </a:r>
            <a:r>
              <a:rPr lang="en-US" dirty="0" smtClean="0">
                <a:solidFill>
                  <a:srgbClr val="767171"/>
                </a:solidFill>
                <a:latin typeface="Helvetica" charset="0"/>
                <a:ea typeface="Helvetica" charset="0"/>
                <a:cs typeface="Helvetica" charset="0"/>
              </a:rPr>
              <a:t>Client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Management, Marketing Operations (EK</a:t>
            </a:r>
            <a:r>
              <a:rPr lang="en-US" dirty="0" smtClean="0">
                <a:solidFill>
                  <a:srgbClr val="767171"/>
                </a:solidFill>
                <a:latin typeface="Helvetica" charset="0"/>
                <a:ea typeface="Helvetica" charset="0"/>
                <a:cs typeface="Helvetica" charset="0"/>
              </a:rPr>
              <a: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USPS Business Driver, Marketing Operations (EK</a:t>
            </a:r>
            <a:r>
              <a:rPr lang="en-US" dirty="0" smtClean="0">
                <a:solidFill>
                  <a:srgbClr val="767171"/>
                </a:solidFill>
                <a:latin typeface="Helvetica" charset="0"/>
                <a:ea typeface="Helvetica" charset="0"/>
                <a:cs typeface="Helvetica" charset="0"/>
              </a:rPr>
              <a: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~2 weeks after the internal </a:t>
            </a:r>
            <a:r>
              <a:rPr lang="en-US" dirty="0" smtClean="0">
                <a:solidFill>
                  <a:srgbClr val="767171"/>
                </a:solidFill>
                <a:latin typeface="Helvetica" charset="0"/>
                <a:ea typeface="Helvetica" charset="0"/>
                <a:cs typeface="Helvetica" charset="0"/>
              </a:rPr>
              <a:t>briefing</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Once the TPP is approved, lists </a:t>
            </a:r>
            <a:r>
              <a:rPr lang="en-US" dirty="0">
                <a:solidFill>
                  <a:srgbClr val="767171"/>
                </a:solidFill>
                <a:latin typeface="Helvetica" charset="0"/>
                <a:ea typeface="Helvetica" charset="0"/>
                <a:cs typeface="Helvetica" charset="0"/>
              </a:rPr>
              <a:t>are ordered</a:t>
            </a:r>
          </a:p>
        </p:txBody>
      </p:sp>
    </p:spTree>
    <p:extLst>
      <p:ext uri="{BB962C8B-B14F-4D97-AF65-F5344CB8AC3E}">
        <p14:creationId xmlns:p14="http://schemas.microsoft.com/office/powerpoint/2010/main" val="211700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16</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List Exploratory</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2903819" y="1065583"/>
            <a:ext cx="6121940" cy="5368402"/>
          </a:xfrm>
          <a:prstGeom prst="rect">
            <a:avLst/>
          </a:prstGeom>
          <a:ln w="3175" cap="sq">
            <a:solidFill>
              <a:srgbClr val="76717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963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17</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13 – Client House or Non Rental Lists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0046" y="1230397"/>
            <a:ext cx="6600202" cy="4662815"/>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Any lists sourced by USPS, not procured by MRM via List Brokers.  For example: AMS, </a:t>
            </a:r>
            <a:r>
              <a:rPr lang="en-US" dirty="0" err="1" smtClean="0">
                <a:solidFill>
                  <a:srgbClr val="767171"/>
                </a:solidFill>
                <a:latin typeface="Helvetica" charset="0"/>
                <a:ea typeface="Helvetica" charset="0"/>
                <a:cs typeface="Helvetica" charset="0"/>
              </a:rPr>
              <a:t>Cust</a:t>
            </a:r>
            <a:r>
              <a:rPr lang="en-US" dirty="0" smtClean="0">
                <a:solidFill>
                  <a:srgbClr val="767171"/>
                </a:solidFill>
                <a:latin typeface="Helvetica" charset="0"/>
                <a:ea typeface="Helvetica" charset="0"/>
                <a:cs typeface="Helvetica" charset="0"/>
              </a:rPr>
              <a:t> </a:t>
            </a:r>
            <a:r>
              <a:rPr lang="en-US" dirty="0" err="1" smtClean="0">
                <a:solidFill>
                  <a:srgbClr val="767171"/>
                </a:solidFill>
                <a:latin typeface="Helvetica" charset="0"/>
                <a:ea typeface="Helvetica" charset="0"/>
                <a:cs typeface="Helvetica" charset="0"/>
              </a:rPr>
              <a:t>Reg</a:t>
            </a:r>
            <a:r>
              <a:rPr lang="en-US" dirty="0" smtClean="0">
                <a:solidFill>
                  <a:srgbClr val="767171"/>
                </a:solidFill>
                <a:latin typeface="Helvetica" charset="0"/>
                <a:ea typeface="Helvetica" charset="0"/>
                <a:cs typeface="Helvetica" charset="0"/>
              </a:rPr>
              <a:t>, Accenture, Sales files, </a:t>
            </a:r>
            <a:r>
              <a:rPr lang="en-US" dirty="0" err="1" smtClean="0">
                <a:solidFill>
                  <a:srgbClr val="767171"/>
                </a:solidFill>
                <a:latin typeface="Helvetica" charset="0"/>
                <a:ea typeface="Helvetica" charset="0"/>
                <a:cs typeface="Helvetica" charset="0"/>
              </a:rPr>
              <a:t>etc</a:t>
            </a:r>
            <a:r>
              <a:rPr lang="en-US" dirty="0" smtClean="0">
                <a:solidFill>
                  <a:srgbClr val="767171"/>
                </a:solidFill>
                <a:latin typeface="Helvetica" charset="0"/>
                <a:ea typeface="Helvetica" charset="0"/>
                <a:cs typeface="Helvetica" charset="0"/>
              </a:rPr>
              <a:t>… </a:t>
            </a:r>
          </a:p>
          <a:p>
            <a:pPr>
              <a:lnSpc>
                <a:spcPct val="150000"/>
              </a:lnSpc>
            </a:pPr>
            <a:r>
              <a:rPr lang="en-US" dirty="0" smtClean="0">
                <a:solidFill>
                  <a:srgbClr val="767171"/>
                </a:solidFill>
                <a:latin typeface="Helvetica" charset="0"/>
                <a:ea typeface="Helvetica" charset="0"/>
                <a:cs typeface="Helvetica" charset="0"/>
              </a:rPr>
              <a:t>A standard mail file delivery guide is available to help with requesting client files.</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p>
          <a:p>
            <a:pPr>
              <a:lnSpc>
                <a:spcPct val="150000"/>
              </a:lnSpc>
            </a:pPr>
            <a:r>
              <a:rPr lang="en-US" u="sng" dirty="0" smtClean="0">
                <a:solidFill>
                  <a:schemeClr val="accent5"/>
                </a:solidFill>
                <a:latin typeface="Helvetica" charset="0"/>
                <a:ea typeface="Helvetica" charset="0"/>
                <a:cs typeface="Helvetica" charset="0"/>
              </a:rPr>
              <a:t>Who’s </a:t>
            </a:r>
            <a:r>
              <a:rPr lang="en-US" u="sng" dirty="0">
                <a:solidFill>
                  <a:schemeClr val="accent5"/>
                </a:solidFill>
                <a:latin typeface="Helvetica" charset="0"/>
                <a:ea typeface="Helvetica" charset="0"/>
                <a:cs typeface="Helvetica" charset="0"/>
              </a:rPr>
              <a:t>involved</a:t>
            </a:r>
            <a:r>
              <a:rPr lang="en-US" dirty="0">
                <a:solidFill>
                  <a:srgbClr val="767171"/>
                </a:solidFill>
                <a:latin typeface="Helvetica" charset="0"/>
                <a:ea typeface="Helvetica" charset="0"/>
                <a:cs typeface="Helvetica" charset="0"/>
              </a:rPr>
              <a:t>: Account Management, USPS Business </a:t>
            </a:r>
            <a:r>
              <a:rPr lang="en-US" dirty="0" smtClean="0">
                <a:solidFill>
                  <a:srgbClr val="767171"/>
                </a:solidFill>
                <a:latin typeface="Helvetica" charset="0"/>
                <a:ea typeface="Helvetica" charset="0"/>
                <a:cs typeface="Helvetica" charset="0"/>
              </a:rPr>
              <a:t>Driver</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~12 business days prior to when the </a:t>
            </a:r>
            <a:r>
              <a:rPr lang="en-US" dirty="0" err="1" smtClean="0">
                <a:solidFill>
                  <a:srgbClr val="767171"/>
                </a:solidFill>
                <a:latin typeface="Helvetica" charset="0"/>
                <a:ea typeface="Helvetica" charset="0"/>
                <a:cs typeface="Helvetica" charset="0"/>
              </a:rPr>
              <a:t>lettershop</a:t>
            </a:r>
            <a:r>
              <a:rPr lang="en-US" dirty="0" smtClean="0">
                <a:solidFill>
                  <a:srgbClr val="767171"/>
                </a:solidFill>
                <a:latin typeface="Helvetica" charset="0"/>
                <a:ea typeface="Helvetica" charset="0"/>
                <a:cs typeface="Helvetica" charset="0"/>
              </a:rPr>
              <a:t>/printer requires the data </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List sent via secured channels - SFTP, </a:t>
            </a:r>
            <a:r>
              <a:rPr lang="en-US" dirty="0" err="1" smtClean="0">
                <a:solidFill>
                  <a:srgbClr val="767171"/>
                </a:solidFill>
                <a:latin typeface="Helvetica" charset="0"/>
                <a:ea typeface="Helvetica" charset="0"/>
                <a:cs typeface="Helvetica" charset="0"/>
              </a:rPr>
              <a:t>WatchDox</a:t>
            </a:r>
            <a:r>
              <a:rPr lang="en-US" dirty="0" smtClean="0">
                <a:solidFill>
                  <a:srgbClr val="767171"/>
                </a:solidFill>
                <a:latin typeface="Helvetica" charset="0"/>
                <a:ea typeface="Helvetica" charset="0"/>
                <a:cs typeface="Helvetica" charset="0"/>
              </a:rPr>
              <a:t> or </a:t>
            </a:r>
            <a:r>
              <a:rPr lang="en-US" dirty="0" err="1" smtClean="0">
                <a:solidFill>
                  <a:srgbClr val="767171"/>
                </a:solidFill>
                <a:latin typeface="Helvetica" charset="0"/>
                <a:ea typeface="Helvetica" charset="0"/>
                <a:cs typeface="Helvetica" charset="0"/>
              </a:rPr>
              <a:t>WebCargo</a:t>
            </a:r>
            <a:r>
              <a:rPr lang="en-US" dirty="0" smtClean="0">
                <a:solidFill>
                  <a:srgbClr val="767171"/>
                </a:solidFill>
                <a:latin typeface="Helvetica" charset="0"/>
                <a:ea typeface="Helvetica" charset="0"/>
                <a:cs typeface="Helvetica" charset="0"/>
              </a:rPr>
              <a:t> to MRM for data hygiene</a:t>
            </a:r>
            <a:endParaRPr lang="en-US" dirty="0">
              <a:solidFill>
                <a:srgbClr val="767171"/>
              </a:solidFill>
              <a:latin typeface="Helvetica" charset="0"/>
              <a:ea typeface="Helvetica" charset="0"/>
              <a:cs typeface="Helvetica" charset="0"/>
            </a:endParaRPr>
          </a:p>
        </p:txBody>
      </p:sp>
      <p:pic>
        <p:nvPicPr>
          <p:cNvPr id="2" name="Picture 1"/>
          <p:cNvPicPr>
            <a:picLocks noChangeAspect="1"/>
          </p:cNvPicPr>
          <p:nvPr/>
        </p:nvPicPr>
        <p:blipFill>
          <a:blip r:embed="rId5"/>
          <a:stretch>
            <a:fillRect/>
          </a:stretch>
        </p:blipFill>
        <p:spPr>
          <a:xfrm>
            <a:off x="7023414" y="993229"/>
            <a:ext cx="4532710" cy="5481096"/>
          </a:xfrm>
          <a:prstGeom prst="rect">
            <a:avLst/>
          </a:prstGeom>
        </p:spPr>
      </p:pic>
    </p:spTree>
    <p:extLst>
      <p:ext uri="{BB962C8B-B14F-4D97-AF65-F5344CB8AC3E}">
        <p14:creationId xmlns:p14="http://schemas.microsoft.com/office/powerpoint/2010/main" val="1534822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18</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14 – Campaign Matrix Development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3870" y="1135155"/>
            <a:ext cx="11360844" cy="3416320"/>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DM campaign matrix is a document used to map out key information for various execution groups. Information such as list source, target audience, </a:t>
            </a:r>
            <a:r>
              <a:rPr lang="en-US" dirty="0" smtClean="0">
                <a:solidFill>
                  <a:srgbClr val="767171"/>
                </a:solidFill>
                <a:latin typeface="Helvetica" charset="0"/>
                <a:ea typeface="Helvetica" charset="0"/>
                <a:cs typeface="Helvetica" charset="0"/>
              </a:rPr>
              <a:t>seeds, counts</a:t>
            </a:r>
            <a:r>
              <a:rPr lang="en-US" dirty="0">
                <a:solidFill>
                  <a:srgbClr val="767171"/>
                </a:solidFill>
                <a:latin typeface="Helvetica" charset="0"/>
                <a:ea typeface="Helvetica" charset="0"/>
                <a:cs typeface="Helvetica" charset="0"/>
              </a:rPr>
              <a:t>, URLs, production and tracking </a:t>
            </a:r>
            <a:r>
              <a:rPr lang="en-US" dirty="0" smtClean="0">
                <a:solidFill>
                  <a:srgbClr val="767171"/>
                </a:solidFill>
                <a:latin typeface="Helvetica" charset="0"/>
                <a:ea typeface="Helvetica" charset="0"/>
                <a:cs typeface="Helvetica" charset="0"/>
              </a:rPr>
              <a:t>codes (AM to develop with production), </a:t>
            </a:r>
            <a:r>
              <a:rPr lang="en-US" dirty="0">
                <a:solidFill>
                  <a:srgbClr val="767171"/>
                </a:solidFill>
                <a:latin typeface="Helvetica" charset="0"/>
                <a:ea typeface="Helvetica" charset="0"/>
                <a:cs typeface="Helvetica" charset="0"/>
              </a:rPr>
              <a:t>mail dates and in-market dates, </a:t>
            </a:r>
            <a:r>
              <a:rPr lang="en-US" dirty="0" smtClean="0">
                <a:solidFill>
                  <a:srgbClr val="767171"/>
                </a:solidFill>
                <a:latin typeface="Helvetica" charset="0"/>
                <a:ea typeface="Helvetica" charset="0"/>
                <a:cs typeface="Helvetica" charset="0"/>
              </a:rPr>
              <a:t>product </a:t>
            </a:r>
            <a:r>
              <a:rPr lang="en-US" dirty="0">
                <a:solidFill>
                  <a:srgbClr val="767171"/>
                </a:solidFill>
                <a:latin typeface="Helvetica" charset="0"/>
                <a:ea typeface="Helvetica" charset="0"/>
                <a:cs typeface="Helvetica" charset="0"/>
              </a:rPr>
              <a:t>m</a:t>
            </a:r>
            <a:r>
              <a:rPr lang="en-US" dirty="0" smtClean="0">
                <a:solidFill>
                  <a:srgbClr val="767171"/>
                </a:solidFill>
                <a:latin typeface="Helvetica" charset="0"/>
                <a:ea typeface="Helvetica" charset="0"/>
                <a:cs typeface="Helvetica" charset="0"/>
              </a:rPr>
              <a:t>ix, etc</a:t>
            </a:r>
            <a:r>
              <a:rPr lang="en-US" dirty="0">
                <a:solidFill>
                  <a:srgbClr val="767171"/>
                </a:solidFill>
                <a:latin typeface="Helvetica" charset="0"/>
                <a:ea typeface="Helvetica" charset="0"/>
                <a:cs typeface="Helvetica" charset="0"/>
              </a:rPr>
              <a:t>. The matrix is utilized in conjunction with the DP/Lettershop specs sent to the data processing and Lettershop </a:t>
            </a:r>
            <a:r>
              <a:rPr lang="en-US" dirty="0" smtClean="0">
                <a:solidFill>
                  <a:srgbClr val="767171"/>
                </a:solidFill>
                <a:latin typeface="Helvetica" charset="0"/>
                <a:ea typeface="Helvetica" charset="0"/>
                <a:cs typeface="Helvetica" charset="0"/>
              </a:rPr>
              <a:t>Vendors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Marketing 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Takes place ~2 weeks after the Agency brief, takes </a:t>
            </a:r>
            <a:r>
              <a:rPr lang="en-US" dirty="0" smtClean="0">
                <a:solidFill>
                  <a:srgbClr val="767171"/>
                </a:solidFill>
                <a:latin typeface="Helvetica" charset="0"/>
                <a:ea typeface="Helvetica" charset="0"/>
                <a:cs typeface="Helvetica" charset="0"/>
              </a:rPr>
              <a:t>~4-5 </a:t>
            </a:r>
            <a:r>
              <a:rPr lang="en-US" dirty="0">
                <a:solidFill>
                  <a:srgbClr val="767171"/>
                </a:solidFill>
                <a:latin typeface="Helvetica" charset="0"/>
                <a:ea typeface="Helvetica" charset="0"/>
                <a:cs typeface="Helvetica" charset="0"/>
              </a:rPr>
              <a:t>Business days to </a:t>
            </a:r>
            <a:r>
              <a:rPr lang="en-US" dirty="0" smtClean="0">
                <a:solidFill>
                  <a:srgbClr val="767171"/>
                </a:solidFill>
                <a:latin typeface="Helvetica" charset="0"/>
                <a:ea typeface="Helvetica" charset="0"/>
                <a:cs typeface="Helvetica" charset="0"/>
              </a:rPr>
              <a:t>complete</a:t>
            </a: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The completed matrix is circulated to all of the teams using the matrix</a:t>
            </a:r>
            <a:endParaRPr lang="en-US" dirty="0">
              <a:solidFill>
                <a:srgbClr val="767171"/>
              </a:solidFill>
              <a:latin typeface="Helvetica" charset="0"/>
              <a:ea typeface="Helvetica" charset="0"/>
              <a:cs typeface="Helvetica" charset="0"/>
            </a:endParaRPr>
          </a:p>
        </p:txBody>
      </p:sp>
      <p:pic>
        <p:nvPicPr>
          <p:cNvPr id="12" name="Picture 11"/>
          <p:cNvPicPr>
            <a:picLocks noChangeAspect="1"/>
          </p:cNvPicPr>
          <p:nvPr/>
        </p:nvPicPr>
        <p:blipFill>
          <a:blip r:embed="rId5"/>
          <a:stretch>
            <a:fillRect/>
          </a:stretch>
        </p:blipFill>
        <p:spPr>
          <a:xfrm>
            <a:off x="1617226" y="4590462"/>
            <a:ext cx="8982159" cy="1796223"/>
          </a:xfrm>
          <a:prstGeom prst="rect">
            <a:avLst/>
          </a:prstGeom>
          <a:ln>
            <a:noFill/>
          </a:ln>
        </p:spPr>
      </p:pic>
    </p:spTree>
    <p:extLst>
      <p:ext uri="{BB962C8B-B14F-4D97-AF65-F5344CB8AC3E}">
        <p14:creationId xmlns:p14="http://schemas.microsoft.com/office/powerpoint/2010/main" val="168894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19</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15 – Campaign Matrix Development (Production Codes)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7744" y="1280517"/>
            <a:ext cx="11360844" cy="5078313"/>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Production codes are assigned to each printed lot.  The codes should be short, unique and representative of the creative lot.  </a:t>
            </a:r>
          </a:p>
          <a:p>
            <a:pPr>
              <a:lnSpc>
                <a:spcPct val="150000"/>
              </a:lnSpc>
            </a:pPr>
            <a:r>
              <a:rPr lang="en-US" dirty="0" smtClean="0">
                <a:solidFill>
                  <a:srgbClr val="767171"/>
                </a:solidFill>
                <a:latin typeface="Helvetica" charset="0"/>
                <a:ea typeface="Helvetica" charset="0"/>
                <a:cs typeface="Helvetica" charset="0"/>
              </a:rPr>
              <a:t>Example: </a:t>
            </a:r>
          </a:p>
          <a:p>
            <a:pPr lvl="1">
              <a:lnSpc>
                <a:spcPct val="150000"/>
              </a:lnSpc>
            </a:pPr>
            <a:r>
              <a:rPr lang="en-US" dirty="0" smtClean="0">
                <a:solidFill>
                  <a:srgbClr val="767171"/>
                </a:solidFill>
                <a:latin typeface="Helvetica" charset="0"/>
                <a:ea typeface="Helvetica" charset="0"/>
                <a:cs typeface="Helvetica" charset="0"/>
              </a:rPr>
              <a:t>Job: Political Mail SM DM</a:t>
            </a:r>
          </a:p>
          <a:p>
            <a:pPr marL="1200150" lvl="2" indent="-285750">
              <a:lnSpc>
                <a:spcPct val="150000"/>
              </a:lnSpc>
              <a:buFont typeface="Arial" panose="020B0604020202020204" pitchFamily="34" charset="0"/>
              <a:buChar char="•"/>
            </a:pPr>
            <a:r>
              <a:rPr lang="en-US" dirty="0" smtClean="0">
                <a:solidFill>
                  <a:srgbClr val="767171"/>
                </a:solidFill>
                <a:latin typeface="Helvetica" charset="0"/>
                <a:ea typeface="Helvetica" charset="0"/>
                <a:cs typeface="Helvetica" charset="0"/>
              </a:rPr>
              <a:t>Local: PM6-18L</a:t>
            </a:r>
          </a:p>
          <a:p>
            <a:pPr marL="1200150" lvl="2" indent="-285750">
              <a:lnSpc>
                <a:spcPct val="150000"/>
              </a:lnSpc>
              <a:buFont typeface="Arial" panose="020B0604020202020204" pitchFamily="34" charset="0"/>
              <a:buChar char="•"/>
            </a:pPr>
            <a:r>
              <a:rPr lang="en-US" dirty="0" smtClean="0">
                <a:solidFill>
                  <a:srgbClr val="767171"/>
                </a:solidFill>
                <a:latin typeface="Helvetica" charset="0"/>
                <a:ea typeface="Helvetica" charset="0"/>
                <a:cs typeface="Helvetica" charset="0"/>
              </a:rPr>
              <a:t>State: PM6-18S</a:t>
            </a:r>
          </a:p>
          <a:p>
            <a:pPr marL="1200150" lvl="2" indent="-285750">
              <a:lnSpc>
                <a:spcPct val="150000"/>
              </a:lnSpc>
              <a:buFont typeface="Arial" panose="020B0604020202020204" pitchFamily="34" charset="0"/>
              <a:buChar char="•"/>
            </a:pPr>
            <a:r>
              <a:rPr lang="en-US" dirty="0" smtClean="0">
                <a:solidFill>
                  <a:srgbClr val="767171"/>
                </a:solidFill>
                <a:latin typeface="Helvetica" charset="0"/>
                <a:ea typeface="Helvetica" charset="0"/>
                <a:cs typeface="Helvetica" charset="0"/>
              </a:rPr>
              <a:t>Federal: PM6-18F</a:t>
            </a:r>
          </a:p>
          <a:p>
            <a:pPr marL="1200150" lvl="2" indent="-285750">
              <a:lnSpc>
                <a:spcPct val="150000"/>
              </a:lnSpc>
              <a:buFont typeface="Arial" panose="020B0604020202020204" pitchFamily="34" charset="0"/>
              <a:buChar char="•"/>
            </a:pPr>
            <a:r>
              <a:rPr lang="en-US" dirty="0" smtClean="0">
                <a:solidFill>
                  <a:srgbClr val="767171"/>
                </a:solidFill>
                <a:latin typeface="Helvetica" charset="0"/>
                <a:ea typeface="Helvetica" charset="0"/>
                <a:cs typeface="Helvetica" charset="0"/>
              </a:rPr>
              <a:t>APAC: PM6-18A </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Account 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at the time the matrix is developed</a:t>
            </a: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The completed matrix is circulated to all of the teams using the matrix</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1959482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a:solidFill>
                  <a:srgbClr val="333366"/>
                </a:solidFill>
                <a:latin typeface="Helvetica" charset="0"/>
                <a:ea typeface="Helvetica" charset="0"/>
                <a:cs typeface="Helvetica" charset="0"/>
              </a:rPr>
              <a:t>I</a:t>
            </a:r>
            <a:r>
              <a:rPr lang="en-US" sz="2400" b="1" dirty="0" smtClean="0">
                <a:solidFill>
                  <a:srgbClr val="333366"/>
                </a:solidFill>
                <a:latin typeface="Helvetica" charset="0"/>
                <a:ea typeface="Helvetica" charset="0"/>
                <a:cs typeface="Helvetica" charset="0"/>
              </a:rPr>
              <a:t>ntroduction</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429" y="1280348"/>
            <a:ext cx="11042340" cy="3416320"/>
          </a:xfrm>
          <a:prstGeom prst="rect">
            <a:avLst/>
          </a:prstGeom>
          <a:noFill/>
        </p:spPr>
        <p:txBody>
          <a:bodyPr wrap="square" rtlCol="0" anchor="ctr" anchorCtr="0">
            <a:spAutoFit/>
          </a:bodyPr>
          <a:lstStyle/>
          <a:p>
            <a:pPr lvl="0">
              <a:lnSpc>
                <a:spcPct val="150000"/>
              </a:lnSpc>
              <a:defRPr/>
            </a:pPr>
            <a:r>
              <a:rPr lang="en-US" dirty="0">
                <a:solidFill>
                  <a:schemeClr val="tx1">
                    <a:lumMod val="65000"/>
                    <a:lumOff val="35000"/>
                  </a:schemeClr>
                </a:solidFill>
                <a:latin typeface="Helvetica" charset="0"/>
                <a:ea typeface="Helvetica" charset="0"/>
                <a:cs typeface="Helvetica" charset="0"/>
              </a:rPr>
              <a:t>The purpose of developing this training manual is to:</a:t>
            </a:r>
          </a:p>
          <a:p>
            <a:pPr marL="342900" lvl="0" indent="-342900">
              <a:lnSpc>
                <a:spcPct val="150000"/>
              </a:lnSpc>
              <a:buFont typeface="Arial" panose="020B0604020202020204" pitchFamily="34" charset="0"/>
              <a:buChar char="•"/>
              <a:defRPr/>
            </a:pPr>
            <a:r>
              <a:rPr lang="en-US" dirty="0">
                <a:solidFill>
                  <a:schemeClr val="tx1">
                    <a:lumMod val="65000"/>
                    <a:lumOff val="35000"/>
                  </a:schemeClr>
                </a:solidFill>
                <a:latin typeface="Helvetica" charset="0"/>
                <a:ea typeface="Helvetica" charset="0"/>
                <a:cs typeface="Helvetica" charset="0"/>
              </a:rPr>
              <a:t>Introduce a standardized direct mail marketing process across all USPS marketing partners </a:t>
            </a:r>
          </a:p>
          <a:p>
            <a:pPr marL="342900" lvl="0" indent="-342900">
              <a:lnSpc>
                <a:spcPct val="150000"/>
              </a:lnSpc>
              <a:buFont typeface="Arial" panose="020B0604020202020204" pitchFamily="34" charset="0"/>
              <a:buChar char="•"/>
              <a:defRPr/>
            </a:pPr>
            <a:r>
              <a:rPr lang="en-US" dirty="0">
                <a:solidFill>
                  <a:schemeClr val="tx1">
                    <a:lumMod val="65000"/>
                    <a:lumOff val="35000"/>
                  </a:schemeClr>
                </a:solidFill>
                <a:latin typeface="Helvetica" charset="0"/>
                <a:ea typeface="Helvetica" charset="0"/>
                <a:cs typeface="Helvetica" charset="0"/>
              </a:rPr>
              <a:t>Establish a process to drive all of the teams to function cohesively in order to improve the timing of deliverables</a:t>
            </a:r>
          </a:p>
          <a:p>
            <a:pPr lvl="0">
              <a:lnSpc>
                <a:spcPct val="150000"/>
              </a:lnSpc>
              <a:defRPr/>
            </a:pPr>
            <a:endParaRPr lang="en-US" dirty="0">
              <a:solidFill>
                <a:schemeClr val="tx1">
                  <a:lumMod val="65000"/>
                  <a:lumOff val="35000"/>
                </a:schemeClr>
              </a:solidFill>
              <a:latin typeface="Helvetica" charset="0"/>
              <a:ea typeface="Helvetica" charset="0"/>
              <a:cs typeface="Helvetica" charset="0"/>
            </a:endParaRPr>
          </a:p>
          <a:p>
            <a:pPr lvl="0">
              <a:lnSpc>
                <a:spcPct val="150000"/>
              </a:lnSpc>
              <a:defRPr/>
            </a:pPr>
            <a:r>
              <a:rPr lang="en-US" dirty="0">
                <a:solidFill>
                  <a:schemeClr val="tx1">
                    <a:lumMod val="65000"/>
                    <a:lumOff val="35000"/>
                  </a:schemeClr>
                </a:solidFill>
                <a:latin typeface="Helvetica" charset="0"/>
                <a:ea typeface="Helvetica" charset="0"/>
                <a:cs typeface="Helvetica" charset="0"/>
              </a:rPr>
              <a:t>The training manual will provide a comprehensive overview of the direct mail (DM) process from the time a campaign is briefed, executed and completed. This will serve as both a USPS reference tool and a guide for all departments within MRM//McCann.</a:t>
            </a:r>
          </a:p>
        </p:txBody>
      </p:sp>
    </p:spTree>
    <p:extLst>
      <p:ext uri="{BB962C8B-B14F-4D97-AF65-F5344CB8AC3E}">
        <p14:creationId xmlns:p14="http://schemas.microsoft.com/office/powerpoint/2010/main" val="1245827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20</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16 – USPS Marketing Database Set Up</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870" y="1049672"/>
            <a:ext cx="11360844" cy="5493812"/>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From the matrix, Marketing Operations begins to create Campaign Identification Codes (Camp ID) and Marketing Activity Codes (MAC) for all DM campaigns. These are unique codes assigned to identify a specific DM campaign and their segments in the USPS Marketing Database. There is only one campaign ID, but one or various MAC ID’s can be created. Finder numbers and Version 3# can also be included, if requested</a:t>
            </a:r>
            <a:r>
              <a:rPr lang="en-US" dirty="0" smtClean="0">
                <a:solidFill>
                  <a:srgbClr val="767171"/>
                </a:solidFill>
                <a:latin typeface="Helvetica" charset="0"/>
                <a:ea typeface="Helvetica" charset="0"/>
                <a:cs typeface="Helvetica" charset="0"/>
              </a:rPr>
              <a:t>. (reference the MOPS Database Training Guide – dated 6/12/18)</a:t>
            </a:r>
            <a:endParaRPr lang="en-US" dirty="0">
              <a:solidFill>
                <a:srgbClr val="767171"/>
              </a:solidFill>
              <a:latin typeface="Helvetica" charset="0"/>
              <a:ea typeface="Helvetica" charset="0"/>
              <a:cs typeface="Helvetica" charset="0"/>
            </a:endParaRPr>
          </a:p>
          <a:p>
            <a:pPr marL="0" lvl="1"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rPr>
              <a:t>Campaign ID = </a:t>
            </a:r>
            <a:r>
              <a:rPr lang="en-US" dirty="0" smtClean="0">
                <a:solidFill>
                  <a:srgbClr val="767171"/>
                </a:solidFill>
                <a:latin typeface="Helvetica" charset="0"/>
                <a:ea typeface="Helvetica" charset="0"/>
                <a:cs typeface="Helvetica" charset="0"/>
              </a:rPr>
              <a:t>code used </a:t>
            </a:r>
            <a:r>
              <a:rPr lang="en-US" dirty="0">
                <a:solidFill>
                  <a:srgbClr val="767171"/>
                </a:solidFill>
                <a:latin typeface="Helvetica" charset="0"/>
                <a:ea typeface="Helvetica" charset="0"/>
                <a:cs typeface="Helvetica" charset="0"/>
              </a:rPr>
              <a:t>to identify a campaign, the overarching ID for the campaign</a:t>
            </a:r>
          </a:p>
          <a:p>
            <a:pPr marL="0" lvl="1"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rPr>
              <a:t>MAC = </a:t>
            </a:r>
            <a:r>
              <a:rPr lang="en-US" dirty="0" smtClean="0">
                <a:solidFill>
                  <a:srgbClr val="767171"/>
                </a:solidFill>
                <a:latin typeface="Helvetica" charset="0"/>
                <a:ea typeface="Helvetica" charset="0"/>
                <a:cs typeface="Helvetica" charset="0"/>
              </a:rPr>
              <a:t>code used </a:t>
            </a:r>
            <a:r>
              <a:rPr lang="en-US" dirty="0">
                <a:solidFill>
                  <a:srgbClr val="767171"/>
                </a:solidFill>
                <a:latin typeface="Helvetica" charset="0"/>
                <a:ea typeface="Helvetica" charset="0"/>
                <a:cs typeface="Helvetica" charset="0"/>
              </a:rPr>
              <a:t>to identify a segment within a campaign</a:t>
            </a:r>
          </a:p>
          <a:p>
            <a:pPr marL="0" lvl="1"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rPr>
              <a:t>Finder # = </a:t>
            </a:r>
            <a:r>
              <a:rPr lang="en-US" dirty="0" smtClean="0">
                <a:solidFill>
                  <a:srgbClr val="767171"/>
                </a:solidFill>
                <a:latin typeface="Helvetica" charset="0"/>
                <a:ea typeface="Helvetica" charset="0"/>
                <a:cs typeface="Helvetica" charset="0"/>
              </a:rPr>
              <a:t>a unique number assigned to a record, which identifies the </a:t>
            </a:r>
            <a:r>
              <a:rPr lang="en-US" dirty="0">
                <a:solidFill>
                  <a:srgbClr val="767171"/>
                </a:solidFill>
                <a:latin typeface="Helvetica" charset="0"/>
                <a:ea typeface="Helvetica" charset="0"/>
                <a:cs typeface="Helvetica" charset="0"/>
              </a:rPr>
              <a:t>record within a campaign/segment</a:t>
            </a: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Management, 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Marketing Operations, Database Vendor (IWCO</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Takes place </a:t>
            </a:r>
            <a:r>
              <a:rPr lang="en-US" dirty="0" smtClean="0">
                <a:solidFill>
                  <a:srgbClr val="767171"/>
                </a:solidFill>
                <a:latin typeface="Helvetica" charset="0"/>
                <a:ea typeface="Helvetica" charset="0"/>
                <a:cs typeface="Helvetica" charset="0"/>
              </a:rPr>
              <a:t>~2 </a:t>
            </a:r>
            <a:r>
              <a:rPr lang="en-US" dirty="0">
                <a:solidFill>
                  <a:srgbClr val="767171"/>
                </a:solidFill>
                <a:latin typeface="Helvetica" charset="0"/>
                <a:ea typeface="Helvetica" charset="0"/>
                <a:cs typeface="Helvetica" charset="0"/>
              </a:rPr>
              <a:t>weeks after the Agency brief, it takes approximately ~2 business days to generate and assign the codes </a:t>
            </a: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These codes will be populated onto the campaign matrix and setup for tracking </a:t>
            </a:r>
          </a:p>
        </p:txBody>
      </p:sp>
    </p:spTree>
    <p:extLst>
      <p:ext uri="{BB962C8B-B14F-4D97-AF65-F5344CB8AC3E}">
        <p14:creationId xmlns:p14="http://schemas.microsoft.com/office/powerpoint/2010/main" val="2457155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21</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2446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17 – Promo </a:t>
            </a:r>
            <a:r>
              <a:rPr lang="en-US" sz="2400" b="1" dirty="0" err="1" smtClean="0">
                <a:solidFill>
                  <a:srgbClr val="333366"/>
                </a:solidFill>
                <a:latin typeface="Helvetica" charset="0"/>
                <a:ea typeface="Helvetica" charset="0"/>
                <a:cs typeface="Helvetica" charset="0"/>
              </a:rPr>
              <a:t>Reg</a:t>
            </a:r>
            <a:r>
              <a:rPr lang="en-US" sz="2400" b="1" dirty="0" smtClean="0">
                <a:solidFill>
                  <a:srgbClr val="333366"/>
                </a:solidFill>
                <a:latin typeface="Helvetica" charset="0"/>
                <a:ea typeface="Helvetica" charset="0"/>
                <a:cs typeface="Helvetica" charset="0"/>
              </a:rPr>
              <a:t> Page Creation</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984217"/>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241" y="1346918"/>
            <a:ext cx="6572055" cy="5124480"/>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sz="1600" dirty="0">
                <a:solidFill>
                  <a:srgbClr val="767171"/>
                </a:solidFill>
                <a:latin typeface="Helvetica" charset="0"/>
                <a:ea typeface="Helvetica" charset="0"/>
                <a:cs typeface="Helvetica" charset="0"/>
              </a:rPr>
              <a:t>An Online Registration Page. Account management fills out all the required fields and the questions that will be detailed on the registration page/BRC. BRC &amp; registration page should mirror each other, if they don’t then we require 2 Version 3#’s. </a:t>
            </a: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sz="1600" dirty="0" smtClean="0">
                <a:solidFill>
                  <a:srgbClr val="767171"/>
                </a:solidFill>
                <a:latin typeface="Helvetica" charset="0"/>
                <a:ea typeface="Helvetica" charset="0"/>
                <a:cs typeface="Helvetica" charset="0"/>
              </a:rPr>
              <a:t>USPS, USPS Business Driver</a:t>
            </a:r>
            <a:endParaRPr lang="en-US" sz="1600"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a:t>
            </a:r>
            <a:r>
              <a:rPr lang="en-US" sz="1600" dirty="0">
                <a:solidFill>
                  <a:srgbClr val="767171"/>
                </a:solidFill>
                <a:latin typeface="Helvetica" charset="0"/>
                <a:ea typeface="Helvetica" charset="0"/>
                <a:cs typeface="Helvetica" charset="0"/>
              </a:rPr>
              <a:t> Account Management, Marketing Operations, USPS</a:t>
            </a: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sz="1600" dirty="0">
                <a:solidFill>
                  <a:srgbClr val="767171"/>
                </a:solidFill>
                <a:latin typeface="Helvetica" charset="0"/>
                <a:ea typeface="Helvetica" charset="0"/>
                <a:cs typeface="Helvetica" charset="0"/>
              </a:rPr>
              <a:t>Takes place simultaneously during matrix creation, and data processing. Creation/approval can take up to </a:t>
            </a:r>
            <a:r>
              <a:rPr lang="en-US" sz="1600" dirty="0" smtClean="0">
                <a:solidFill>
                  <a:srgbClr val="767171"/>
                </a:solidFill>
                <a:latin typeface="Helvetica" charset="0"/>
                <a:ea typeface="Helvetica" charset="0"/>
                <a:cs typeface="Helvetica" charset="0"/>
              </a:rPr>
              <a:t>7 </a:t>
            </a:r>
            <a:r>
              <a:rPr lang="en-US" sz="1600" dirty="0">
                <a:solidFill>
                  <a:srgbClr val="767171"/>
                </a:solidFill>
                <a:latin typeface="Helvetica" charset="0"/>
                <a:ea typeface="Helvetica" charset="0"/>
                <a:cs typeface="Helvetica" charset="0"/>
              </a:rPr>
              <a:t>business days</a:t>
            </a:r>
            <a:r>
              <a:rPr lang="en-US" sz="1600" dirty="0" smtClean="0">
                <a:solidFill>
                  <a:srgbClr val="767171"/>
                </a:solidFill>
                <a:latin typeface="Helvetica" charset="0"/>
                <a:ea typeface="Helvetica" charset="0"/>
                <a:cs typeface="Helvetica" charset="0"/>
              </a:rPr>
              <a:t>.</a:t>
            </a:r>
            <a:endParaRPr lang="en-US" sz="1600"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sz="1600" dirty="0">
                <a:solidFill>
                  <a:srgbClr val="767171"/>
                </a:solidFill>
                <a:latin typeface="Helvetica" charset="0"/>
                <a:ea typeface="Helvetica" charset="0"/>
                <a:cs typeface="Helvetica" charset="0"/>
              </a:rPr>
              <a:t>Request sheet is sent to USPS, USPS creates page and sends to </a:t>
            </a:r>
            <a:r>
              <a:rPr lang="en-US" sz="1600" dirty="0" smtClean="0">
                <a:solidFill>
                  <a:srgbClr val="767171"/>
                </a:solidFill>
                <a:latin typeface="Helvetica" charset="0"/>
                <a:ea typeface="Helvetica" charset="0"/>
                <a:cs typeface="Helvetica" charset="0"/>
              </a:rPr>
              <a:t>marketing Operations </a:t>
            </a:r>
            <a:r>
              <a:rPr lang="en-US" sz="1600" dirty="0">
                <a:solidFill>
                  <a:srgbClr val="767171"/>
                </a:solidFill>
                <a:latin typeface="Helvetica" charset="0"/>
                <a:ea typeface="Helvetica" charset="0"/>
                <a:cs typeface="Helvetica" charset="0"/>
              </a:rPr>
              <a:t>for approval. Once approved we begin the parameter creation. At this time, </a:t>
            </a:r>
            <a:r>
              <a:rPr lang="en-US" sz="1600" dirty="0" smtClean="0">
                <a:solidFill>
                  <a:srgbClr val="767171"/>
                </a:solidFill>
                <a:latin typeface="Helvetica" charset="0"/>
                <a:ea typeface="Helvetica" charset="0"/>
                <a:cs typeface="Helvetica" charset="0"/>
              </a:rPr>
              <a:t>the Agency submit </a:t>
            </a:r>
            <a:r>
              <a:rPr lang="en-US" sz="1600" dirty="0">
                <a:solidFill>
                  <a:srgbClr val="767171"/>
                </a:solidFill>
                <a:latin typeface="Helvetica" charset="0"/>
                <a:ea typeface="Helvetica" charset="0"/>
                <a:cs typeface="Helvetica" charset="0"/>
              </a:rPr>
              <a:t>the Version 3# </a:t>
            </a:r>
            <a:r>
              <a:rPr lang="en-US" sz="1600" dirty="0" smtClean="0">
                <a:solidFill>
                  <a:srgbClr val="767171"/>
                </a:solidFill>
                <a:latin typeface="Helvetica" charset="0"/>
                <a:ea typeface="Helvetica" charset="0"/>
                <a:cs typeface="Helvetica" charset="0"/>
              </a:rPr>
              <a:t>request to the USPS.</a:t>
            </a:r>
            <a:endParaRPr lang="en-US" sz="1600" dirty="0">
              <a:solidFill>
                <a:srgbClr val="767171"/>
              </a:solidFill>
              <a:latin typeface="Helvetica" charset="0"/>
              <a:ea typeface="Helvetica" charset="0"/>
              <a:cs typeface="Helvetica" charset="0"/>
            </a:endParaRPr>
          </a:p>
        </p:txBody>
      </p:sp>
      <p:pic>
        <p:nvPicPr>
          <p:cNvPr id="9" name="Picture 8"/>
          <p:cNvPicPr>
            <a:picLocks noChangeAspect="1"/>
          </p:cNvPicPr>
          <p:nvPr/>
        </p:nvPicPr>
        <p:blipFill>
          <a:blip r:embed="rId4"/>
          <a:stretch>
            <a:fillRect/>
          </a:stretch>
        </p:blipFill>
        <p:spPr>
          <a:xfrm>
            <a:off x="6944710" y="1114921"/>
            <a:ext cx="4863662" cy="54979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spTree>
    <p:extLst>
      <p:ext uri="{BB962C8B-B14F-4D97-AF65-F5344CB8AC3E}">
        <p14:creationId xmlns:p14="http://schemas.microsoft.com/office/powerpoint/2010/main" val="107986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22</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18 – Version 3#</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870" y="1186033"/>
            <a:ext cx="11360844" cy="5078313"/>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 version 3# is a unique code assigned by USPS/Panorama to identify a specific campaign.  It is the link between our internal campaign ID and USPS campaign ID. The version 3# is only requested when there is a BRC associated </a:t>
            </a:r>
            <a:r>
              <a:rPr lang="en-US" dirty="0" smtClean="0">
                <a:solidFill>
                  <a:srgbClr val="767171"/>
                </a:solidFill>
                <a:latin typeface="Helvetica" charset="0"/>
                <a:ea typeface="Helvetica" charset="0"/>
                <a:cs typeface="Helvetica" charset="0"/>
              </a:rPr>
              <a:t>with </a:t>
            </a:r>
            <a:r>
              <a:rPr lang="en-US" dirty="0">
                <a:solidFill>
                  <a:srgbClr val="767171"/>
                </a:solidFill>
                <a:latin typeface="Helvetica" charset="0"/>
                <a:ea typeface="Helvetica" charset="0"/>
                <a:cs typeface="Helvetica" charset="0"/>
              </a:rPr>
              <a:t>the campaign or a promotion registration page.  The AM team will need to communicate to the USPS Business Driver, that a Version 3# needs to be requested from Panorama and provided back to the </a:t>
            </a:r>
            <a:r>
              <a:rPr lang="en-US" dirty="0" smtClean="0">
                <a:solidFill>
                  <a:srgbClr val="767171"/>
                </a:solidFill>
                <a:latin typeface="Helvetica" charset="0"/>
                <a:ea typeface="Helvetica" charset="0"/>
                <a:cs typeface="Helvetica" charset="0"/>
              </a:rPr>
              <a:t>agency.  This will align results and tracking between the Agency and the USPS databases.  This also help the USPS with identifying the right fulfillment package to the customers.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Business Driver, Panorama, </a:t>
            </a:r>
            <a:r>
              <a:rPr lang="en-US" dirty="0" smtClean="0">
                <a:solidFill>
                  <a:srgbClr val="767171"/>
                </a:solidFill>
                <a:latin typeface="Helvetica" charset="0"/>
                <a:ea typeface="Helvetica" charset="0"/>
                <a:cs typeface="Helvetica" charset="0"/>
              </a:rPr>
              <a:t>USPS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Takes place simultaneously during matrix creation, and data processing. Version 3# requests can take </a:t>
            </a:r>
            <a:r>
              <a:rPr lang="en-US" dirty="0" smtClean="0">
                <a:solidFill>
                  <a:srgbClr val="767171"/>
                </a:solidFill>
                <a:latin typeface="Helvetica" charset="0"/>
                <a:ea typeface="Helvetica" charset="0"/>
                <a:cs typeface="Helvetica" charset="0"/>
              </a:rPr>
              <a:t>~7 </a:t>
            </a:r>
            <a:r>
              <a:rPr lang="en-US" dirty="0">
                <a:solidFill>
                  <a:srgbClr val="767171"/>
                </a:solidFill>
                <a:latin typeface="Helvetica" charset="0"/>
                <a:ea typeface="Helvetica" charset="0"/>
                <a:cs typeface="Helvetica" charset="0"/>
              </a:rPr>
              <a:t>business days </a:t>
            </a:r>
            <a:r>
              <a:rPr lang="en-US" dirty="0" smtClean="0">
                <a:solidFill>
                  <a:srgbClr val="767171"/>
                </a:solidFill>
                <a:latin typeface="Helvetica" charset="0"/>
                <a:ea typeface="Helvetica" charset="0"/>
                <a:cs typeface="Helvetica" charset="0"/>
              </a:rPr>
              <a:t>(or </a:t>
            </a:r>
            <a:r>
              <a:rPr lang="en-US" dirty="0">
                <a:solidFill>
                  <a:srgbClr val="767171"/>
                </a:solidFill>
                <a:latin typeface="Helvetica" charset="0"/>
                <a:ea typeface="Helvetica" charset="0"/>
                <a:cs typeface="Helvetica" charset="0"/>
              </a:rPr>
              <a:t>sometimes </a:t>
            </a:r>
            <a:r>
              <a:rPr lang="en-US" dirty="0" smtClean="0">
                <a:solidFill>
                  <a:srgbClr val="767171"/>
                </a:solidFill>
                <a:latin typeface="Helvetica" charset="0"/>
                <a:ea typeface="Helvetica" charset="0"/>
                <a:cs typeface="Helvetica" charset="0"/>
              </a:rPr>
              <a:t>more)</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Upon version 3# request, and promo </a:t>
            </a:r>
            <a:r>
              <a:rPr lang="en-US" dirty="0" err="1">
                <a:solidFill>
                  <a:srgbClr val="767171"/>
                </a:solidFill>
                <a:latin typeface="Helvetica" charset="0"/>
                <a:ea typeface="Helvetica" charset="0"/>
                <a:cs typeface="Helvetica" charset="0"/>
              </a:rPr>
              <a:t>reg</a:t>
            </a:r>
            <a:r>
              <a:rPr lang="en-US" dirty="0">
                <a:solidFill>
                  <a:srgbClr val="767171"/>
                </a:solidFill>
                <a:latin typeface="Helvetica" charset="0"/>
                <a:ea typeface="Helvetica" charset="0"/>
                <a:cs typeface="Helvetica" charset="0"/>
              </a:rPr>
              <a:t> request, </a:t>
            </a:r>
            <a:r>
              <a:rPr lang="en-US" dirty="0" smtClean="0">
                <a:solidFill>
                  <a:srgbClr val="767171"/>
                </a:solidFill>
                <a:latin typeface="Helvetica" charset="0"/>
                <a:ea typeface="Helvetica" charset="0"/>
                <a:cs typeface="Helvetica" charset="0"/>
              </a:rPr>
              <a:t>Marketing Operations </a:t>
            </a:r>
            <a:r>
              <a:rPr lang="en-US" dirty="0">
                <a:solidFill>
                  <a:srgbClr val="767171"/>
                </a:solidFill>
                <a:latin typeface="Helvetica" charset="0"/>
                <a:ea typeface="Helvetica" charset="0"/>
                <a:cs typeface="Helvetica" charset="0"/>
              </a:rPr>
              <a:t>can continue on to set up </a:t>
            </a:r>
            <a:r>
              <a:rPr lang="en-US" dirty="0" smtClean="0">
                <a:solidFill>
                  <a:srgbClr val="767171"/>
                </a:solidFill>
                <a:latin typeface="Helvetica" charset="0"/>
                <a:ea typeface="Helvetica" charset="0"/>
                <a:cs typeface="Helvetica" charset="0"/>
              </a:rPr>
              <a:t>parameters for a specific campaign</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2230697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23</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19 – Creative Concept Selected</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292412"/>
            <a:ext cx="11360844" cy="3416320"/>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USPS Business Drivers selects the creative. Account Management relays the “winner” to the internal teams and provides them with the creative concept. The creative concept can now be thoroughly reviewed by production and studio to plan how the creative will be </a:t>
            </a:r>
            <a:r>
              <a:rPr lang="en-US" dirty="0" smtClean="0">
                <a:solidFill>
                  <a:srgbClr val="767171"/>
                </a:solidFill>
                <a:latin typeface="Helvetica" charset="0"/>
                <a:ea typeface="Helvetica" charset="0"/>
                <a:cs typeface="Helvetica" charset="0"/>
              </a:rPr>
              <a:t>produced.</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USPS Business </a:t>
            </a:r>
            <a:r>
              <a:rPr lang="en-US" dirty="0" smtClean="0">
                <a:solidFill>
                  <a:srgbClr val="767171"/>
                </a:solidFill>
                <a:latin typeface="Helvetica" charset="0"/>
                <a:ea typeface="Helvetica" charset="0"/>
                <a:cs typeface="Helvetica" charset="0"/>
              </a:rPr>
              <a:t>Driver</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Concepts are finalized </a:t>
            </a:r>
            <a:r>
              <a:rPr lang="en-US" dirty="0" smtClean="0">
                <a:solidFill>
                  <a:srgbClr val="767171"/>
                </a:solidFill>
                <a:latin typeface="Helvetica" charset="0"/>
                <a:ea typeface="Helvetica" charset="0"/>
                <a:cs typeface="Helvetica" charset="0"/>
              </a:rPr>
              <a:t>~5-10 </a:t>
            </a:r>
            <a:r>
              <a:rPr lang="en-US" dirty="0">
                <a:solidFill>
                  <a:srgbClr val="767171"/>
                </a:solidFill>
                <a:latin typeface="Helvetica" charset="0"/>
                <a:ea typeface="Helvetica" charset="0"/>
                <a:cs typeface="Helvetica" charset="0"/>
              </a:rPr>
              <a:t>business days from </a:t>
            </a:r>
            <a:r>
              <a:rPr lang="en-US" dirty="0" smtClean="0">
                <a:solidFill>
                  <a:srgbClr val="767171"/>
                </a:solidFill>
                <a:latin typeface="Helvetica" charset="0"/>
                <a:ea typeface="Helvetica" charset="0"/>
                <a:cs typeface="Helvetica" charset="0"/>
              </a:rPr>
              <a:t>when the creative was presented to the Client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Creative </a:t>
            </a:r>
            <a:r>
              <a:rPr lang="en-US" dirty="0" smtClean="0">
                <a:solidFill>
                  <a:srgbClr val="767171"/>
                </a:solidFill>
                <a:latin typeface="Helvetica" charset="0"/>
                <a:ea typeface="Helvetica" charset="0"/>
                <a:cs typeface="Helvetica" charset="0"/>
              </a:rPr>
              <a:t>concept </a:t>
            </a:r>
            <a:r>
              <a:rPr lang="en-US" dirty="0">
                <a:solidFill>
                  <a:srgbClr val="767171"/>
                </a:solidFill>
                <a:latin typeface="Helvetica" charset="0"/>
                <a:ea typeface="Helvetica" charset="0"/>
                <a:cs typeface="Helvetica" charset="0"/>
              </a:rPr>
              <a:t>goes into the legal review process</a:t>
            </a:r>
          </a:p>
        </p:txBody>
      </p:sp>
    </p:spTree>
    <p:extLst>
      <p:ext uri="{BB962C8B-B14F-4D97-AF65-F5344CB8AC3E}">
        <p14:creationId xmlns:p14="http://schemas.microsoft.com/office/powerpoint/2010/main" val="1707793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24</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20 – Data Alignment &amp; Requirement Call (DARC)</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870" y="1276581"/>
            <a:ext cx="11360844" cy="4247317"/>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While the lists are being ordered, </a:t>
            </a:r>
            <a:r>
              <a:rPr lang="en-US" dirty="0" smtClean="0">
                <a:solidFill>
                  <a:srgbClr val="767171"/>
                </a:solidFill>
                <a:latin typeface="Helvetica" charset="0"/>
                <a:ea typeface="Helvetica" charset="0"/>
                <a:cs typeface="Helvetica" charset="0"/>
              </a:rPr>
              <a:t>Account </a:t>
            </a:r>
            <a:r>
              <a:rPr lang="en-US" dirty="0">
                <a:solidFill>
                  <a:srgbClr val="767171"/>
                </a:solidFill>
                <a:latin typeface="Helvetica" charset="0"/>
                <a:ea typeface="Helvetica" charset="0"/>
                <a:cs typeface="Helvetica" charset="0"/>
              </a:rPr>
              <a:t>Management </a:t>
            </a:r>
            <a:r>
              <a:rPr lang="en-US" dirty="0" smtClean="0">
                <a:solidFill>
                  <a:srgbClr val="767171"/>
                </a:solidFill>
                <a:latin typeface="Helvetica" charset="0"/>
                <a:ea typeface="Helvetica" charset="0"/>
                <a:cs typeface="Helvetica" charset="0"/>
              </a:rPr>
              <a:t>sets </a:t>
            </a:r>
            <a:r>
              <a:rPr lang="en-US" dirty="0">
                <a:solidFill>
                  <a:srgbClr val="767171"/>
                </a:solidFill>
                <a:latin typeface="Helvetica" charset="0"/>
                <a:ea typeface="Helvetica" charset="0"/>
                <a:cs typeface="Helvetica" charset="0"/>
              </a:rPr>
              <a:t>up a call with the Clients to discuss all of the data requirements and critical data dates for the DM campaign – i.e. types of data (rental, house, business, consumer), </a:t>
            </a:r>
            <a:r>
              <a:rPr lang="en-US" dirty="0" smtClean="0">
                <a:solidFill>
                  <a:srgbClr val="767171"/>
                </a:solidFill>
                <a:latin typeface="Helvetica" charset="0"/>
                <a:ea typeface="Helvetica" charset="0"/>
                <a:cs typeface="Helvetica" charset="0"/>
              </a:rPr>
              <a:t>product mix, record </a:t>
            </a:r>
            <a:r>
              <a:rPr lang="en-US" dirty="0">
                <a:solidFill>
                  <a:srgbClr val="767171"/>
                </a:solidFill>
                <a:latin typeface="Helvetica" charset="0"/>
                <a:ea typeface="Helvetica" charset="0"/>
                <a:cs typeface="Helvetica" charset="0"/>
              </a:rPr>
              <a:t>quantities, personalization, capping, suppressions, data appends and tracking </a:t>
            </a:r>
            <a:r>
              <a:rPr lang="en-US" dirty="0" smtClean="0">
                <a:solidFill>
                  <a:srgbClr val="767171"/>
                </a:solidFill>
                <a:latin typeface="Helvetica" charset="0"/>
                <a:ea typeface="Helvetica" charset="0"/>
                <a:cs typeface="Helvetica" charset="0"/>
              </a:rPr>
              <a:t>requirements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Marketing Operations, USPS Business Driver,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Takes place </a:t>
            </a:r>
            <a:r>
              <a:rPr lang="en-US" dirty="0" smtClean="0">
                <a:solidFill>
                  <a:srgbClr val="767171"/>
                </a:solidFill>
                <a:latin typeface="Helvetica" charset="0"/>
                <a:ea typeface="Helvetica" charset="0"/>
                <a:cs typeface="Helvetica" charset="0"/>
              </a:rPr>
              <a:t>~3 </a:t>
            </a:r>
            <a:r>
              <a:rPr lang="en-US" dirty="0">
                <a:solidFill>
                  <a:srgbClr val="767171"/>
                </a:solidFill>
                <a:latin typeface="Helvetica" charset="0"/>
                <a:ea typeface="Helvetica" charset="0"/>
                <a:cs typeface="Helvetica" charset="0"/>
              </a:rPr>
              <a:t>weeks after the Agency brief, usually it takes </a:t>
            </a:r>
            <a:r>
              <a:rPr lang="en-US" dirty="0" smtClean="0">
                <a:solidFill>
                  <a:srgbClr val="767171"/>
                </a:solidFill>
                <a:latin typeface="Helvetica" charset="0"/>
                <a:ea typeface="Helvetica" charset="0"/>
                <a:cs typeface="Helvetica" charset="0"/>
              </a:rPr>
              <a:t>~30 </a:t>
            </a:r>
            <a:r>
              <a:rPr lang="en-US" dirty="0">
                <a:solidFill>
                  <a:srgbClr val="767171"/>
                </a:solidFill>
                <a:latin typeface="Helvetica" charset="0"/>
                <a:ea typeface="Helvetica" charset="0"/>
                <a:cs typeface="Helvetica" charset="0"/>
              </a:rPr>
              <a:t>minutes to </a:t>
            </a:r>
            <a:r>
              <a:rPr lang="en-US" dirty="0" smtClean="0">
                <a:solidFill>
                  <a:srgbClr val="767171"/>
                </a:solidFill>
                <a:latin typeface="Helvetica" charset="0"/>
                <a:ea typeface="Helvetica" charset="0"/>
                <a:cs typeface="Helvetica" charset="0"/>
              </a:rPr>
              <a:t>review/discuss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Once all of the data elements have been reviewed/discussed a final approved copy of the DARC document will be issued to all parties </a:t>
            </a:r>
            <a:r>
              <a:rPr lang="en-US" dirty="0" smtClean="0">
                <a:solidFill>
                  <a:srgbClr val="767171"/>
                </a:solidFill>
                <a:latin typeface="Helvetica" charset="0"/>
                <a:ea typeface="Helvetica" charset="0"/>
                <a:cs typeface="Helvetica" charset="0"/>
              </a:rPr>
              <a:t>on the call and </a:t>
            </a:r>
            <a:r>
              <a:rPr lang="en-US" dirty="0">
                <a:solidFill>
                  <a:srgbClr val="767171"/>
                </a:solidFill>
                <a:latin typeface="Helvetica" charset="0"/>
                <a:ea typeface="Helvetica" charset="0"/>
                <a:cs typeface="Helvetica" charset="0"/>
              </a:rPr>
              <a:t>data processing will </a:t>
            </a:r>
            <a:r>
              <a:rPr lang="en-US" dirty="0" smtClean="0">
                <a:solidFill>
                  <a:srgbClr val="767171"/>
                </a:solidFill>
                <a:latin typeface="Helvetica" charset="0"/>
                <a:ea typeface="Helvetica" charset="0"/>
                <a:cs typeface="Helvetica" charset="0"/>
              </a:rPr>
              <a:t>commence</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652550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25</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DARC Document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629108943"/>
              </p:ext>
            </p:extLst>
          </p:nvPr>
        </p:nvGraphicFramePr>
        <p:xfrm>
          <a:off x="3824992" y="1071874"/>
          <a:ext cx="4656018" cy="5302486"/>
        </p:xfrm>
        <a:graphic>
          <a:graphicData uri="http://schemas.openxmlformats.org/presentationml/2006/ole">
            <mc:AlternateContent xmlns:mc="http://schemas.openxmlformats.org/markup-compatibility/2006">
              <mc:Choice xmlns:v="urn:schemas-microsoft-com:vml" Requires="v">
                <p:oleObj spid="_x0000_s1097" name="Document" r:id="rId6" imgW="7016297" imgH="8540764" progId="Word.Document.12">
                  <p:embed/>
                </p:oleObj>
              </mc:Choice>
              <mc:Fallback>
                <p:oleObj name="Document" r:id="rId6" imgW="7016297" imgH="8540764" progId="Word.Document.12">
                  <p:embed/>
                  <p:pic>
                    <p:nvPicPr>
                      <p:cNvPr id="0" name=""/>
                      <p:cNvPicPr/>
                      <p:nvPr/>
                    </p:nvPicPr>
                    <p:blipFill>
                      <a:blip r:embed="rId7"/>
                      <a:stretch>
                        <a:fillRect/>
                      </a:stretch>
                    </p:blipFill>
                    <p:spPr>
                      <a:xfrm>
                        <a:off x="3824992" y="1071874"/>
                        <a:ext cx="4656018" cy="5302486"/>
                      </a:xfrm>
                      <a:prstGeom prst="rect">
                        <a:avLst/>
                      </a:prstGeom>
                    </p:spPr>
                  </p:pic>
                </p:oleObj>
              </mc:Fallback>
            </mc:AlternateContent>
          </a:graphicData>
        </a:graphic>
      </p:graphicFrame>
    </p:spTree>
    <p:extLst>
      <p:ext uri="{BB962C8B-B14F-4D97-AF65-F5344CB8AC3E}">
        <p14:creationId xmlns:p14="http://schemas.microsoft.com/office/powerpoint/2010/main" val="3698180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26</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21 – Legal Review (Agency)</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263672"/>
            <a:ext cx="11360844" cy="3000821"/>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Once the creative concept has been selected, Account Management submits PDFs of the creative to the </a:t>
            </a:r>
            <a:r>
              <a:rPr lang="en-US" dirty="0" smtClean="0">
                <a:solidFill>
                  <a:srgbClr val="767171"/>
                </a:solidFill>
                <a:latin typeface="Helvetica" charset="0"/>
                <a:ea typeface="Helvetica" charset="0"/>
                <a:cs typeface="Helvetica" charset="0"/>
              </a:rPr>
              <a:t>IPG </a:t>
            </a:r>
            <a:r>
              <a:rPr lang="en-US" dirty="0">
                <a:solidFill>
                  <a:srgbClr val="767171"/>
                </a:solidFill>
                <a:latin typeface="Helvetica" charset="0"/>
                <a:ea typeface="Helvetica" charset="0"/>
                <a:cs typeface="Helvetica" charset="0"/>
              </a:rPr>
              <a:t>Legal Team to ensure the creative is in legal </a:t>
            </a:r>
            <a:r>
              <a:rPr lang="en-US" dirty="0" smtClean="0">
                <a:solidFill>
                  <a:srgbClr val="767171"/>
                </a:solidFill>
                <a:latin typeface="Helvetica" charset="0"/>
                <a:ea typeface="Helvetica" charset="0"/>
                <a:cs typeface="Helvetica" charset="0"/>
              </a:rPr>
              <a:t>compliance.</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Agency Legal (IPG</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After the creative concept has been selected by the client. This step takes </a:t>
            </a:r>
            <a:r>
              <a:rPr lang="en-US" dirty="0" smtClean="0">
                <a:solidFill>
                  <a:srgbClr val="767171"/>
                </a:solidFill>
                <a:latin typeface="Helvetica" charset="0"/>
                <a:ea typeface="Helvetica" charset="0"/>
                <a:cs typeface="Helvetica" charset="0"/>
              </a:rPr>
              <a:t>~5-10 </a:t>
            </a:r>
            <a:r>
              <a:rPr lang="en-US" dirty="0">
                <a:solidFill>
                  <a:srgbClr val="767171"/>
                </a:solidFill>
                <a:latin typeface="Helvetica" charset="0"/>
                <a:ea typeface="Helvetica" charset="0"/>
                <a:cs typeface="Helvetica" charset="0"/>
              </a:rPr>
              <a:t>business days for </a:t>
            </a:r>
            <a:r>
              <a:rPr lang="en-US" dirty="0" smtClean="0">
                <a:solidFill>
                  <a:srgbClr val="767171"/>
                </a:solidFill>
                <a:latin typeface="Helvetica" charset="0"/>
                <a:ea typeface="Helvetica" charset="0"/>
                <a:cs typeface="Helvetica" charset="0"/>
              </a:rPr>
              <a:t>legal </a:t>
            </a:r>
            <a:r>
              <a:rPr lang="en-US" dirty="0">
                <a:solidFill>
                  <a:srgbClr val="767171"/>
                </a:solidFill>
                <a:latin typeface="Helvetica" charset="0"/>
                <a:ea typeface="Helvetica" charset="0"/>
                <a:cs typeface="Helvetica" charset="0"/>
              </a:rPr>
              <a:t>to </a:t>
            </a:r>
            <a:r>
              <a:rPr lang="en-US" dirty="0" smtClean="0">
                <a:solidFill>
                  <a:srgbClr val="767171"/>
                </a:solidFill>
                <a:latin typeface="Helvetica" charset="0"/>
                <a:ea typeface="Helvetica" charset="0"/>
                <a:cs typeface="Helvetica" charset="0"/>
              </a:rPr>
              <a:t>complete their </a:t>
            </a:r>
            <a:r>
              <a:rPr lang="en-US" dirty="0">
                <a:solidFill>
                  <a:srgbClr val="767171"/>
                </a:solidFill>
                <a:latin typeface="Helvetica" charset="0"/>
                <a:ea typeface="Helvetica" charset="0"/>
                <a:cs typeface="Helvetica" charset="0"/>
              </a:rPr>
              <a:t>review </a:t>
            </a:r>
            <a:r>
              <a:rPr lang="en-US" dirty="0" smtClean="0">
                <a:solidFill>
                  <a:srgbClr val="767171"/>
                </a:solidFill>
                <a:latin typeface="Helvetica" charset="0"/>
                <a:ea typeface="Helvetica" charset="0"/>
                <a:cs typeface="Helvetica" charset="0"/>
              </a:rPr>
              <a:t>process.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Creative is submitted to USPS Legal for </a:t>
            </a:r>
            <a:r>
              <a:rPr lang="en-US" dirty="0" smtClean="0">
                <a:solidFill>
                  <a:srgbClr val="767171"/>
                </a:solidFill>
                <a:latin typeface="Helvetica" charset="0"/>
                <a:ea typeface="Helvetica" charset="0"/>
                <a:cs typeface="Helvetica" charset="0"/>
              </a:rPr>
              <a:t>review.</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1285783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27</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22 – Legal Review (USPS)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287319"/>
            <a:ext cx="11360844" cy="3000821"/>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Once the creative is approved by </a:t>
            </a:r>
            <a:r>
              <a:rPr lang="en-US" dirty="0" smtClean="0">
                <a:solidFill>
                  <a:srgbClr val="767171"/>
                </a:solidFill>
                <a:latin typeface="Helvetica" charset="0"/>
                <a:ea typeface="Helvetica" charset="0"/>
                <a:cs typeface="Helvetica" charset="0"/>
              </a:rPr>
              <a:t>IPG Legal, </a:t>
            </a:r>
            <a:r>
              <a:rPr lang="en-US" dirty="0">
                <a:solidFill>
                  <a:srgbClr val="767171"/>
                </a:solidFill>
                <a:latin typeface="Helvetica" charset="0"/>
                <a:ea typeface="Helvetica" charset="0"/>
                <a:cs typeface="Helvetica" charset="0"/>
              </a:rPr>
              <a:t>the PDF concept is submitted to the USPS Legal Team to ensure the creative is in legal </a:t>
            </a:r>
            <a:r>
              <a:rPr lang="en-US" dirty="0" smtClean="0">
                <a:solidFill>
                  <a:srgbClr val="767171"/>
                </a:solidFill>
                <a:latin typeface="Helvetica" charset="0"/>
                <a:ea typeface="Helvetica" charset="0"/>
                <a:cs typeface="Helvetica" charset="0"/>
              </a:rPr>
              <a:t>compliance.</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USPS </a:t>
            </a:r>
            <a:r>
              <a:rPr lang="en-US" dirty="0" smtClean="0">
                <a:solidFill>
                  <a:srgbClr val="767171"/>
                </a:solidFill>
                <a:latin typeface="Helvetica" charset="0"/>
                <a:ea typeface="Helvetica" charset="0"/>
                <a:cs typeface="Helvetica" charset="0"/>
              </a:rPr>
              <a:t>Legal</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Within 1 business day after the creative has been approved by IPG Legal.  It takes ~6 business days for USPS Legal to complete their review process (5 days for review and 1 day for </a:t>
            </a:r>
            <a:r>
              <a:rPr lang="en-US" dirty="0" smtClean="0">
                <a:solidFill>
                  <a:srgbClr val="767171"/>
                </a:solidFill>
                <a:latin typeface="Helvetica" charset="0"/>
                <a:ea typeface="Helvetica" charset="0"/>
                <a:cs typeface="Helvetica" charset="0"/>
              </a:rPr>
              <a:t>revisions).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Once approved by Legal, the creative </a:t>
            </a:r>
            <a:r>
              <a:rPr lang="en-US" dirty="0">
                <a:solidFill>
                  <a:srgbClr val="767171"/>
                </a:solidFill>
                <a:latin typeface="Helvetica" charset="0"/>
                <a:ea typeface="Helvetica" charset="0"/>
                <a:cs typeface="Helvetica" charset="0"/>
              </a:rPr>
              <a:t>is submitted to Production</a:t>
            </a:r>
          </a:p>
        </p:txBody>
      </p:sp>
    </p:spTree>
    <p:extLst>
      <p:ext uri="{BB962C8B-B14F-4D97-AF65-F5344CB8AC3E}">
        <p14:creationId xmlns:p14="http://schemas.microsoft.com/office/powerpoint/2010/main" val="3287925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28</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23 – Production Spec Meeting</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1294" y="994032"/>
            <a:ext cx="6400354" cy="5386090"/>
          </a:xfrm>
          <a:prstGeom prst="rect">
            <a:avLst/>
          </a:prstGeom>
          <a:noFill/>
        </p:spPr>
        <p:txBody>
          <a:bodyPr wrap="square" rtlCol="0" anchor="ctr" anchorCtr="0">
            <a:spAutoFit/>
          </a:bodyPr>
          <a:lstStyle/>
          <a:p>
            <a:pPr lvl="0" fontAlgn="base">
              <a:lnSpc>
                <a:spcPct val="150000"/>
              </a:lnSpc>
              <a:spcBef>
                <a:spcPct val="0"/>
              </a:spcBef>
              <a:spcAft>
                <a:spcPts val="400"/>
              </a:spcAft>
              <a:defRPr/>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meeting to obtain all the detailed specifications of the Client-chosen </a:t>
            </a:r>
            <a:r>
              <a:rPr lang="en-US" dirty="0" smtClean="0">
                <a:solidFill>
                  <a:srgbClr val="767171"/>
                </a:solidFill>
                <a:latin typeface="Helvetica" charset="0"/>
                <a:ea typeface="Helvetica" charset="0"/>
                <a:cs typeface="Helvetica" charset="0"/>
              </a:rPr>
              <a:t>concept</a:t>
            </a:r>
            <a:endParaRPr lang="en-US" dirty="0">
              <a:solidFill>
                <a:srgbClr val="767171"/>
              </a:solidFill>
              <a:latin typeface="Helvetica" charset="0"/>
              <a:ea typeface="Helvetica" charset="0"/>
              <a:cs typeface="Helvetica" charset="0"/>
            </a:endParaRPr>
          </a:p>
          <a:p>
            <a:pPr lvl="0" fontAlgn="base">
              <a:lnSpc>
                <a:spcPct val="150000"/>
              </a:lnSpc>
              <a:spcBef>
                <a:spcPct val="0"/>
              </a:spcBef>
              <a:spcAft>
                <a:spcPts val="400"/>
              </a:spcAft>
              <a:defRPr/>
            </a:pPr>
            <a:r>
              <a:rPr lang="en-US" u="sng" dirty="0">
                <a:solidFill>
                  <a:schemeClr val="accent5"/>
                </a:solidFill>
                <a:latin typeface="Helvetica" charset="0"/>
                <a:ea typeface="Helvetica" charset="0"/>
                <a:cs typeface="Helvetica" charset="0"/>
              </a:rPr>
              <a:t>Who is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Project Management</a:t>
            </a:r>
            <a:endParaRPr lang="en-US" dirty="0">
              <a:solidFill>
                <a:srgbClr val="767171"/>
              </a:solidFill>
              <a:latin typeface="Helvetica" charset="0"/>
              <a:ea typeface="Helvetica" charset="0"/>
              <a:cs typeface="Helvetica" charset="0"/>
            </a:endParaRPr>
          </a:p>
          <a:p>
            <a:pPr fontAlgn="base">
              <a:lnSpc>
                <a:spcPct val="150000"/>
              </a:lnSpc>
              <a:spcBef>
                <a:spcPct val="0"/>
              </a:spcBef>
              <a:spcAft>
                <a:spcPts val="400"/>
              </a:spcAft>
              <a:defRPr/>
            </a:pPr>
            <a:r>
              <a:rPr lang="en-US" u="sng" dirty="0">
                <a:solidFill>
                  <a:schemeClr val="accent5"/>
                </a:solidFill>
                <a:latin typeface="Helvetica" charset="0"/>
                <a:ea typeface="Helvetica" charset="0"/>
                <a:cs typeface="Helvetica" charset="0"/>
              </a:rPr>
              <a:t>Who attends</a:t>
            </a:r>
            <a:r>
              <a:rPr lang="en-US" dirty="0">
                <a:solidFill>
                  <a:srgbClr val="767171"/>
                </a:solidFill>
                <a:latin typeface="Helvetica" charset="0"/>
                <a:ea typeface="Helvetica" charset="0"/>
                <a:cs typeface="Helvetica" charset="0"/>
              </a:rPr>
              <a:t>: Project </a:t>
            </a:r>
            <a:r>
              <a:rPr lang="en-US" dirty="0" smtClean="0">
                <a:solidFill>
                  <a:srgbClr val="767171"/>
                </a:solidFill>
                <a:latin typeface="Helvetica" charset="0"/>
                <a:ea typeface="Helvetica" charset="0"/>
                <a:cs typeface="Helvetica" charset="0"/>
              </a:rPr>
              <a:t>Management, Account Management, </a:t>
            </a:r>
            <a:r>
              <a:rPr lang="en-US" dirty="0">
                <a:solidFill>
                  <a:srgbClr val="767171"/>
                </a:solidFill>
                <a:latin typeface="Helvetica" charset="0"/>
                <a:ea typeface="Helvetica" charset="0"/>
                <a:cs typeface="Helvetica" charset="0"/>
              </a:rPr>
              <a:t>Creative and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lvl="0" fontAlgn="base">
              <a:lnSpc>
                <a:spcPct val="150000"/>
              </a:lnSpc>
              <a:spcBef>
                <a:spcPct val="0"/>
              </a:spcBef>
              <a:spcAft>
                <a:spcPts val="400"/>
              </a:spcAft>
              <a:defRPr/>
            </a:pPr>
            <a:r>
              <a:rPr lang="en-US" u="sng" dirty="0">
                <a:solidFill>
                  <a:schemeClr val="accent5"/>
                </a:solidFill>
                <a:latin typeface="Helvetica" charset="0"/>
                <a:ea typeface="Helvetica" charset="0"/>
                <a:cs typeface="Helvetica" charset="0"/>
              </a:rPr>
              <a:t>What is needed</a:t>
            </a:r>
            <a:r>
              <a:rPr lang="en-US" dirty="0">
                <a:solidFill>
                  <a:srgbClr val="767171"/>
                </a:solidFill>
                <a:latin typeface="Helvetica" charset="0"/>
                <a:ea typeface="Helvetica" charset="0"/>
                <a:cs typeface="Helvetica" charset="0"/>
              </a:rPr>
              <a:t>: Initial matrix and version knowledge with creative layouts and color </a:t>
            </a:r>
            <a:r>
              <a:rPr lang="en-US" dirty="0" smtClean="0">
                <a:solidFill>
                  <a:srgbClr val="767171"/>
                </a:solidFill>
                <a:latin typeface="Helvetica" charset="0"/>
                <a:ea typeface="Helvetica" charset="0"/>
                <a:cs typeface="Helvetica" charset="0"/>
              </a:rPr>
              <a:t>breaks</a:t>
            </a:r>
            <a:endParaRPr lang="en-US" dirty="0">
              <a:solidFill>
                <a:srgbClr val="767171"/>
              </a:solidFill>
              <a:latin typeface="Helvetica" charset="0"/>
              <a:ea typeface="Helvetica" charset="0"/>
              <a:cs typeface="Helvetica" charset="0"/>
            </a:endParaRPr>
          </a:p>
          <a:p>
            <a:pPr lvl="0" fontAlgn="base">
              <a:lnSpc>
                <a:spcPct val="150000"/>
              </a:lnSpc>
              <a:spcBef>
                <a:spcPct val="0"/>
              </a:spcBef>
              <a:spcAft>
                <a:spcPts val="400"/>
              </a:spcAft>
              <a:defRPr/>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~24–48 </a:t>
            </a:r>
            <a:r>
              <a:rPr lang="en-US" dirty="0">
                <a:solidFill>
                  <a:srgbClr val="767171"/>
                </a:solidFill>
                <a:latin typeface="Helvetica" charset="0"/>
                <a:ea typeface="Helvetica" charset="0"/>
                <a:cs typeface="Helvetica" charset="0"/>
              </a:rPr>
              <a:t>hours after the Client has chosen </a:t>
            </a:r>
            <a:r>
              <a:rPr lang="en-US" dirty="0" smtClean="0">
                <a:solidFill>
                  <a:srgbClr val="767171"/>
                </a:solidFill>
                <a:latin typeface="Helvetica" charset="0"/>
                <a:ea typeface="Helvetica" charset="0"/>
                <a:cs typeface="Helvetica" charset="0"/>
              </a:rPr>
              <a:t>a final </a:t>
            </a:r>
            <a:r>
              <a:rPr lang="en-US" dirty="0" smtClean="0">
                <a:solidFill>
                  <a:srgbClr val="767171"/>
                </a:solidFill>
                <a:latin typeface="Helvetica" charset="0"/>
                <a:ea typeface="Helvetica" charset="0"/>
                <a:cs typeface="Helvetica" charset="0"/>
              </a:rPr>
              <a:t>concept</a:t>
            </a:r>
            <a:endParaRPr lang="en-US" dirty="0">
              <a:solidFill>
                <a:srgbClr val="767171"/>
              </a:solidFill>
              <a:latin typeface="Helvetica" charset="0"/>
              <a:ea typeface="Helvetica" charset="0"/>
              <a:cs typeface="Helvetica" charset="0"/>
            </a:endParaRPr>
          </a:p>
          <a:p>
            <a:pPr lvl="0" fontAlgn="base">
              <a:lnSpc>
                <a:spcPct val="150000"/>
              </a:lnSpc>
              <a:spcBef>
                <a:spcPct val="0"/>
              </a:spcBef>
              <a:spcAft>
                <a:spcPts val="400"/>
              </a:spcAft>
              <a:defRPr/>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Production creates specs in order to provide them at the Pre-Pro and to obtain formal pricing from the USPS Contracting </a:t>
            </a:r>
            <a:r>
              <a:rPr lang="en-US" dirty="0" smtClean="0">
                <a:solidFill>
                  <a:srgbClr val="767171"/>
                </a:solidFill>
                <a:latin typeface="Helvetica" charset="0"/>
                <a:ea typeface="Helvetica" charset="0"/>
                <a:cs typeface="Helvetica" charset="0"/>
              </a:rPr>
              <a:t>team</a:t>
            </a:r>
            <a:endParaRPr lang="en-US" dirty="0">
              <a:solidFill>
                <a:srgbClr val="767171"/>
              </a:solidFill>
              <a:latin typeface="Helvetica" charset="0"/>
              <a:ea typeface="Helvetica" charset="0"/>
              <a:cs typeface="Helvetica" charset="0"/>
            </a:endParaRPr>
          </a:p>
        </p:txBody>
      </p:sp>
      <p:pic>
        <p:nvPicPr>
          <p:cNvPr id="3" name="Picture 2"/>
          <p:cNvPicPr>
            <a:picLocks noChangeAspect="1"/>
          </p:cNvPicPr>
          <p:nvPr/>
        </p:nvPicPr>
        <p:blipFill>
          <a:blip r:embed="rId5"/>
          <a:stretch>
            <a:fillRect/>
          </a:stretch>
        </p:blipFill>
        <p:spPr>
          <a:xfrm>
            <a:off x="6765906" y="1167060"/>
            <a:ext cx="5057285" cy="5195887"/>
          </a:xfrm>
          <a:prstGeom prst="rect">
            <a:avLst/>
          </a:prstGeom>
        </p:spPr>
      </p:pic>
      <p:cxnSp>
        <p:nvCxnSpPr>
          <p:cNvPr id="9" name="Straight Connector 8"/>
          <p:cNvCxnSpPr/>
          <p:nvPr/>
        </p:nvCxnSpPr>
        <p:spPr>
          <a:xfrm>
            <a:off x="6789973" y="1289086"/>
            <a:ext cx="48126" cy="49931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631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29</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24 – USPS Procurement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6956" y="1256040"/>
            <a:ext cx="10998985" cy="3000821"/>
          </a:xfrm>
          <a:prstGeom prst="rect">
            <a:avLst/>
          </a:prstGeom>
          <a:noFill/>
        </p:spPr>
        <p:txBody>
          <a:bodyPr wrap="square" rtlCol="0" anchor="ctr" anchorCtr="0">
            <a:spAutoFit/>
          </a:bodyPr>
          <a:lstStyle/>
          <a:p>
            <a:pPr lvl="0">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project bidding and awarding process at USPS. Completed </a:t>
            </a:r>
            <a:r>
              <a:rPr lang="en-US" dirty="0" smtClean="0">
                <a:solidFill>
                  <a:srgbClr val="767171"/>
                </a:solidFill>
                <a:latin typeface="Helvetica" charset="0"/>
                <a:ea typeface="Helvetica" charset="0"/>
                <a:cs typeface="Helvetica" charset="0"/>
              </a:rPr>
              <a:t>specs </a:t>
            </a:r>
            <a:r>
              <a:rPr lang="en-US" dirty="0">
                <a:solidFill>
                  <a:srgbClr val="767171"/>
                </a:solidFill>
                <a:latin typeface="Helvetica" charset="0"/>
                <a:ea typeface="Helvetica" charset="0"/>
                <a:cs typeface="Helvetica" charset="0"/>
              </a:rPr>
              <a:t>and a PDF of the approved creative is sent to USPS Marketing Services/Contracting who bids the job </a:t>
            </a:r>
            <a:r>
              <a:rPr lang="en-US" dirty="0" smtClean="0">
                <a:solidFill>
                  <a:srgbClr val="767171"/>
                </a:solidFill>
                <a:latin typeface="Helvetica" charset="0"/>
                <a:ea typeface="Helvetica" charset="0"/>
                <a:cs typeface="Helvetica" charset="0"/>
              </a:rPr>
              <a:t>out to suppliers.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USPS Contracting Officer Representative, USPS </a:t>
            </a:r>
            <a:r>
              <a:rPr lang="en-US" dirty="0" smtClean="0">
                <a:solidFill>
                  <a:srgbClr val="767171"/>
                </a:solidFill>
                <a:latin typeface="Helvetica" charset="0"/>
                <a:ea typeface="Helvetica" charset="0"/>
                <a:cs typeface="Helvetica" charset="0"/>
              </a:rPr>
              <a:t>Procurement</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~2 </a:t>
            </a:r>
            <a:r>
              <a:rPr lang="en-US" dirty="0">
                <a:solidFill>
                  <a:srgbClr val="767171"/>
                </a:solidFill>
                <a:latin typeface="Helvetica" charset="0"/>
                <a:ea typeface="Helvetica" charset="0"/>
                <a:cs typeface="Helvetica" charset="0"/>
              </a:rPr>
              <a:t>business days after Spec </a:t>
            </a:r>
            <a:r>
              <a:rPr lang="en-US" dirty="0" smtClean="0">
                <a:solidFill>
                  <a:srgbClr val="767171"/>
                </a:solidFill>
                <a:latin typeface="Helvetica" charset="0"/>
                <a:ea typeface="Helvetica" charset="0"/>
                <a:cs typeface="Helvetica" charset="0"/>
              </a:rPr>
              <a:t>Meeting</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Procurement notifies Production </a:t>
            </a:r>
            <a:r>
              <a:rPr lang="en-US" dirty="0" smtClean="0">
                <a:solidFill>
                  <a:srgbClr val="767171"/>
                </a:solidFill>
                <a:latin typeface="Helvetica" charset="0"/>
                <a:ea typeface="Helvetica" charset="0"/>
                <a:cs typeface="Helvetica" charset="0"/>
              </a:rPr>
              <a:t>~10 </a:t>
            </a:r>
            <a:r>
              <a:rPr lang="en-US" dirty="0">
                <a:solidFill>
                  <a:srgbClr val="767171"/>
                </a:solidFill>
                <a:latin typeface="Helvetica" charset="0"/>
                <a:ea typeface="Helvetica" charset="0"/>
                <a:cs typeface="Helvetica" charset="0"/>
              </a:rPr>
              <a:t>business days of awarded Supplier(s</a:t>
            </a:r>
            <a:r>
              <a:rPr lang="en-US" dirty="0" smtClean="0">
                <a:solidFill>
                  <a:srgbClr val="767171"/>
                </a:solidFill>
                <a:latin typeface="Helvetica" charset="0"/>
                <a:ea typeface="Helvetica" charset="0"/>
                <a:cs typeface="Helvetica" charset="0"/>
              </a:rPr>
              <a:t>).  </a:t>
            </a:r>
          </a:p>
          <a:p>
            <a:pPr lvl="0">
              <a:lnSpc>
                <a:spcPct val="150000"/>
              </a:lnSpc>
            </a:pPr>
            <a:r>
              <a:rPr lang="en-US" dirty="0" smtClean="0">
                <a:solidFill>
                  <a:srgbClr val="767171"/>
                </a:solidFill>
                <a:latin typeface="Helvetica" charset="0"/>
                <a:ea typeface="Helvetica" charset="0"/>
                <a:cs typeface="Helvetica" charset="0"/>
              </a:rPr>
              <a:t>Note, if the Agency is handling the procurement, they also triple bid the project</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480385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1 - Project Kick Off/Pre-Briefing Phase</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966" y="1347265"/>
            <a:ext cx="11218457" cy="3000821"/>
          </a:xfrm>
          <a:prstGeom prst="rect">
            <a:avLst/>
          </a:prstGeom>
          <a:noFill/>
        </p:spPr>
        <p:txBody>
          <a:bodyPr wrap="square" rtlCol="0" anchor="ctr" anchorCtr="0">
            <a:spAutoFit/>
          </a:bodyPr>
          <a:lstStyle/>
          <a:p>
            <a:pPr>
              <a:lnSpc>
                <a:spcPct val="150000"/>
              </a:lnSpc>
              <a:defRPr/>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Prior to receiving the Client Brief, several meetings, discussions &amp; research occur aimed at understanding what the need or “ask” </a:t>
            </a:r>
            <a:r>
              <a:rPr lang="en-US" dirty="0" smtClean="0">
                <a:solidFill>
                  <a:srgbClr val="767171"/>
                </a:solidFill>
                <a:latin typeface="Helvetica" charset="0"/>
                <a:ea typeface="Helvetica" charset="0"/>
                <a:cs typeface="Helvetica" charset="0"/>
              </a:rPr>
              <a:t>is</a:t>
            </a:r>
            <a:endParaRPr lang="en-US" dirty="0" smtClean="0">
              <a:solidFill>
                <a:srgbClr val="767171"/>
              </a:solidFill>
              <a:latin typeface="Helvetica" charset="0"/>
              <a:ea typeface="Helvetica" charset="0"/>
              <a:cs typeface="Helvetica" charset="0"/>
            </a:endParaRPr>
          </a:p>
          <a:p>
            <a:pPr>
              <a:lnSpc>
                <a:spcPct val="150000"/>
              </a:lnSpc>
              <a:defRPr/>
            </a:pPr>
            <a:r>
              <a:rPr lang="en-US" u="sng" dirty="0" smtClean="0">
                <a:solidFill>
                  <a:schemeClr val="accent5"/>
                </a:solidFill>
                <a:latin typeface="Helvetica" charset="0"/>
                <a:ea typeface="Helvetica" charset="0"/>
                <a:cs typeface="Helvetica" charset="0"/>
              </a:rPr>
              <a:t>Who’s the facilitator</a:t>
            </a:r>
            <a:r>
              <a:rPr lang="en-US" dirty="0" smtClean="0">
                <a:solidFill>
                  <a:srgbClr val="767171"/>
                </a:solidFill>
                <a:latin typeface="Helvetica" charset="0"/>
                <a:ea typeface="Helvetica" charset="0"/>
                <a:cs typeface="Helvetica" charset="0"/>
              </a:rPr>
              <a:t>: USPS Business Driver</a:t>
            </a:r>
          </a:p>
          <a:p>
            <a:pPr>
              <a:lnSpc>
                <a:spcPct val="150000"/>
              </a:lnSpc>
              <a:defRPr/>
            </a:pPr>
            <a:r>
              <a:rPr lang="en-US" u="sng" dirty="0" smtClean="0">
                <a:solidFill>
                  <a:schemeClr val="accent5"/>
                </a:solidFill>
                <a:latin typeface="Helvetica" charset="0"/>
                <a:ea typeface="Helvetica" charset="0"/>
                <a:cs typeface="Helvetica" charset="0"/>
              </a:rPr>
              <a:t>Who’s </a:t>
            </a:r>
            <a:r>
              <a:rPr lang="en-US" u="sng" dirty="0">
                <a:solidFill>
                  <a:schemeClr val="accent5"/>
                </a:solidFill>
                <a:latin typeface="Helvetica" charset="0"/>
                <a:ea typeface="Helvetica" charset="0"/>
                <a:cs typeface="Helvetica" charset="0"/>
              </a:rPr>
              <a:t>involved</a:t>
            </a:r>
            <a:r>
              <a:rPr lang="en-US" dirty="0">
                <a:solidFill>
                  <a:schemeClr val="accent5"/>
                </a:solidFill>
                <a:latin typeface="Helvetica" charset="0"/>
                <a:ea typeface="Helvetica" charset="0"/>
                <a:cs typeface="Helvetica" charset="0"/>
              </a:rPr>
              <a:t>:</a:t>
            </a:r>
            <a:r>
              <a:rPr lang="en-US" dirty="0">
                <a:solidFill>
                  <a:srgbClr val="767171"/>
                </a:solidFill>
                <a:latin typeface="Helvetica" charset="0"/>
                <a:ea typeface="Helvetica" charset="0"/>
                <a:cs typeface="Helvetica" charset="0"/>
              </a:rPr>
              <a:t> USPS Business Driver, Account Management, </a:t>
            </a:r>
            <a:r>
              <a:rPr lang="en-US" dirty="0" smtClean="0">
                <a:solidFill>
                  <a:srgbClr val="767171"/>
                </a:solidFill>
                <a:latin typeface="Helvetica" charset="0"/>
                <a:ea typeface="Helvetica" charset="0"/>
                <a:cs typeface="Helvetica" charset="0"/>
              </a:rPr>
              <a:t>Strategy, Analytics (potentially Creative if it involves brainstorming)</a:t>
            </a:r>
          </a:p>
          <a:p>
            <a:pPr>
              <a:lnSpc>
                <a:spcPct val="150000"/>
              </a:lnSpc>
              <a:defRPr/>
            </a:pPr>
            <a:r>
              <a:rPr lang="en-US" u="sng" dirty="0" smtClean="0">
                <a:solidFill>
                  <a:schemeClr val="accent5"/>
                </a:solidFill>
                <a:latin typeface="Helvetica" charset="0"/>
                <a:ea typeface="Helvetica" charset="0"/>
                <a:cs typeface="Helvetica" charset="0"/>
              </a:rPr>
              <a:t>When </a:t>
            </a:r>
            <a:r>
              <a:rPr lang="en-US" u="sng" dirty="0">
                <a:solidFill>
                  <a:schemeClr val="accent5"/>
                </a:solidFill>
                <a:latin typeface="Helvetica" charset="0"/>
                <a:ea typeface="Helvetica" charset="0"/>
                <a:cs typeface="Helvetica" charset="0"/>
              </a:rPr>
              <a:t>does it occur</a:t>
            </a:r>
            <a:r>
              <a:rPr lang="en-US" dirty="0" smtClean="0">
                <a:solidFill>
                  <a:schemeClr val="accent5"/>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prior to any briefs being submitted to the Agency</a:t>
            </a:r>
          </a:p>
          <a:p>
            <a:pPr>
              <a:lnSpc>
                <a:spcPct val="150000"/>
              </a:lnSpc>
              <a:defRPr/>
            </a:pPr>
            <a:r>
              <a:rPr lang="en-US" u="sng" dirty="0">
                <a:solidFill>
                  <a:schemeClr val="accent5"/>
                </a:solidFill>
                <a:latin typeface="Helvetica" charset="0"/>
                <a:ea typeface="Helvetica" charset="0"/>
                <a:cs typeface="Helvetica" charset="0"/>
              </a:rPr>
              <a:t>Next steps</a:t>
            </a:r>
            <a:r>
              <a:rPr lang="en-US" dirty="0">
                <a:solidFill>
                  <a:schemeClr val="accent5"/>
                </a:solidFill>
                <a:latin typeface="Helvetica" charset="0"/>
                <a:ea typeface="Helvetica" charset="0"/>
                <a:cs typeface="Helvetica" charset="0"/>
              </a:rPr>
              <a: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The Business Driver develops the brief</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2306047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30</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25 – Production Technical Price Proposal (TPP)</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199686"/>
            <a:ext cx="11280150" cy="3831818"/>
          </a:xfrm>
          <a:prstGeom prst="rect">
            <a:avLst/>
          </a:prstGeom>
          <a:noFill/>
        </p:spPr>
        <p:txBody>
          <a:bodyPr wrap="square" rtlCol="0" anchor="ctr" anchorCtr="0">
            <a:spAutoFit/>
          </a:bodyPr>
          <a:lstStyle/>
          <a:p>
            <a:pPr lvl="0">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Once the Production estimates are submitted (studio, travel, any production related expenses) to the Account Management team, the Account Management team creates a TPP and submits it to contracting for approval. Once the TPP is </a:t>
            </a:r>
            <a:r>
              <a:rPr lang="en-US" dirty="0" smtClean="0">
                <a:solidFill>
                  <a:srgbClr val="767171"/>
                </a:solidFill>
                <a:latin typeface="Helvetica" charset="0"/>
                <a:ea typeface="Helvetica" charset="0"/>
                <a:cs typeface="Helvetica" charset="0"/>
              </a:rPr>
              <a:t>approved and a funding notification is provided, </a:t>
            </a:r>
            <a:r>
              <a:rPr lang="en-US" dirty="0">
                <a:solidFill>
                  <a:srgbClr val="767171"/>
                </a:solidFill>
                <a:latin typeface="Helvetica" charset="0"/>
                <a:ea typeface="Helvetica" charset="0"/>
                <a:cs typeface="Helvetica" charset="0"/>
              </a:rPr>
              <a:t>work can </a:t>
            </a:r>
            <a:r>
              <a:rPr lang="en-US" dirty="0" smtClean="0">
                <a:solidFill>
                  <a:srgbClr val="767171"/>
                </a:solidFill>
                <a:latin typeface="Helvetica" charset="0"/>
                <a:ea typeface="Helvetica" charset="0"/>
                <a:cs typeface="Helvetica" charset="0"/>
              </a:rPr>
              <a:t>begin.</a:t>
            </a:r>
          </a:p>
          <a:p>
            <a:pPr lvl="0">
              <a:lnSpc>
                <a:spcPct val="150000"/>
              </a:lnSpc>
            </a:pPr>
            <a:r>
              <a:rPr lang="en-US" dirty="0">
                <a:solidFill>
                  <a:srgbClr val="767171"/>
                </a:solidFill>
                <a:latin typeface="Helvetica" charset="0"/>
                <a:ea typeface="Helvetica" charset="0"/>
                <a:cs typeface="Helvetica" charset="0"/>
              </a:rPr>
              <a:t>	</a:t>
            </a:r>
            <a:r>
              <a:rPr lang="en-US" dirty="0" smtClean="0">
                <a:solidFill>
                  <a:srgbClr val="FF0000"/>
                </a:solidFill>
                <a:latin typeface="Helvetica" charset="0"/>
                <a:ea typeface="Helvetica" charset="0"/>
                <a:cs typeface="Helvetica" charset="0"/>
              </a:rPr>
              <a:t>Note, the TPP is generated by the USPS if they are managing the production</a:t>
            </a:r>
            <a:endParaRPr lang="en-US" dirty="0">
              <a:solidFill>
                <a:srgbClr val="FF0000"/>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Account 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USPS Contracting Officer Representative (COR</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Takes place 1 business day after </a:t>
            </a:r>
            <a:r>
              <a:rPr lang="en-US" dirty="0" smtClean="0">
                <a:solidFill>
                  <a:srgbClr val="767171"/>
                </a:solidFill>
                <a:latin typeface="Helvetica" charset="0"/>
                <a:ea typeface="Helvetica" charset="0"/>
                <a:cs typeface="Helvetica" charset="0"/>
              </a:rPr>
              <a:t>estimates </a:t>
            </a:r>
            <a:r>
              <a:rPr lang="en-US" dirty="0">
                <a:solidFill>
                  <a:srgbClr val="767171"/>
                </a:solidFill>
                <a:latin typeface="Helvetica" charset="0"/>
                <a:ea typeface="Helvetica" charset="0"/>
                <a:cs typeface="Helvetica" charset="0"/>
              </a:rPr>
              <a:t>are submitted. </a:t>
            </a:r>
            <a:r>
              <a:rPr lang="en-US" dirty="0" smtClean="0">
                <a:solidFill>
                  <a:srgbClr val="767171"/>
                </a:solidFill>
                <a:latin typeface="Helvetica" charset="0"/>
                <a:ea typeface="Helvetica" charset="0"/>
                <a:cs typeface="Helvetica" charset="0"/>
              </a:rPr>
              <a:t>~2-3 </a:t>
            </a:r>
            <a:r>
              <a:rPr lang="en-US" dirty="0">
                <a:solidFill>
                  <a:srgbClr val="767171"/>
                </a:solidFill>
                <a:latin typeface="Helvetica" charset="0"/>
                <a:ea typeface="Helvetica" charset="0"/>
                <a:cs typeface="Helvetica" charset="0"/>
              </a:rPr>
              <a:t>days is required for the TPP to be approved by USPS </a:t>
            </a:r>
            <a:r>
              <a:rPr lang="en-US" dirty="0" smtClean="0">
                <a:solidFill>
                  <a:srgbClr val="767171"/>
                </a:solidFill>
                <a:latin typeface="Helvetica" charset="0"/>
                <a:ea typeface="Helvetica" charset="0"/>
                <a:cs typeface="Helvetica" charset="0"/>
              </a:rPr>
              <a:t>COR.</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Once the TPP is approved and a funding notification is </a:t>
            </a:r>
            <a:r>
              <a:rPr lang="en-US" dirty="0" smtClean="0">
                <a:solidFill>
                  <a:srgbClr val="767171"/>
                </a:solidFill>
                <a:latin typeface="Helvetica" charset="0"/>
                <a:ea typeface="Helvetica" charset="0"/>
                <a:cs typeface="Helvetica" charset="0"/>
              </a:rPr>
              <a:t>provided, work </a:t>
            </a:r>
            <a:r>
              <a:rPr lang="en-US" dirty="0">
                <a:solidFill>
                  <a:srgbClr val="767171"/>
                </a:solidFill>
                <a:latin typeface="Helvetica" charset="0"/>
                <a:ea typeface="Helvetica" charset="0"/>
                <a:cs typeface="Helvetica" charset="0"/>
              </a:rPr>
              <a:t>can </a:t>
            </a:r>
            <a:r>
              <a:rPr lang="en-US" dirty="0" smtClean="0">
                <a:solidFill>
                  <a:srgbClr val="767171"/>
                </a:solidFill>
                <a:latin typeface="Helvetica" charset="0"/>
                <a:ea typeface="Helvetica" charset="0"/>
                <a:cs typeface="Helvetica" charset="0"/>
              </a:rPr>
              <a:t>begin</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701181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31</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26 – List Rental Technical Price Proposal (TPP)</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310279"/>
            <a:ext cx="11360844" cy="3831818"/>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Once lists are selected and approved by the Client, a TPP is drafted and submitted along with the </a:t>
            </a:r>
            <a:r>
              <a:rPr lang="en-US" dirty="0" smtClean="0">
                <a:solidFill>
                  <a:srgbClr val="767171"/>
                </a:solidFill>
                <a:latin typeface="Helvetica" charset="0"/>
                <a:ea typeface="Helvetica" charset="0"/>
                <a:cs typeface="Helvetica" charset="0"/>
              </a:rPr>
              <a:t>back-up documentation </a:t>
            </a:r>
            <a:r>
              <a:rPr lang="en-US" dirty="0">
                <a:solidFill>
                  <a:srgbClr val="767171"/>
                </a:solidFill>
                <a:latin typeface="Helvetica" charset="0"/>
                <a:ea typeface="Helvetica" charset="0"/>
                <a:cs typeface="Helvetica" charset="0"/>
              </a:rPr>
              <a:t>to the Agency Contracting team for </a:t>
            </a:r>
            <a:r>
              <a:rPr lang="en-US" dirty="0" smtClean="0">
                <a:solidFill>
                  <a:srgbClr val="767171"/>
                </a:solidFill>
                <a:latin typeface="Helvetica" charset="0"/>
                <a:ea typeface="Helvetica" charset="0"/>
                <a:cs typeface="Helvetica" charset="0"/>
              </a:rPr>
              <a:t>review; </a:t>
            </a:r>
            <a:r>
              <a:rPr lang="en-US" dirty="0">
                <a:solidFill>
                  <a:srgbClr val="767171"/>
                </a:solidFill>
                <a:latin typeface="Helvetica" charset="0"/>
                <a:ea typeface="Helvetica" charset="0"/>
                <a:cs typeface="Helvetica" charset="0"/>
              </a:rPr>
              <a:t>then submitted to the USPS COR for approval. TPP’s are required documents used to request funding for a DM </a:t>
            </a:r>
            <a:r>
              <a:rPr lang="en-US" dirty="0" smtClean="0">
                <a:solidFill>
                  <a:srgbClr val="767171"/>
                </a:solidFill>
                <a:latin typeface="Helvetica" charset="0"/>
                <a:ea typeface="Helvetica" charset="0"/>
                <a:cs typeface="Helvetica" charset="0"/>
              </a:rPr>
              <a:t>campaign so that rental lists can be secured</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Account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Marketing </a:t>
            </a:r>
            <a:r>
              <a:rPr lang="en-US" dirty="0" smtClean="0">
                <a:solidFill>
                  <a:srgbClr val="767171"/>
                </a:solidFill>
                <a:latin typeface="Helvetica" charset="0"/>
                <a:ea typeface="Helvetica" charset="0"/>
                <a:cs typeface="Helvetica" charset="0"/>
              </a:rPr>
              <a:t>Operations (EK), </a:t>
            </a:r>
            <a:r>
              <a:rPr lang="en-US" dirty="0">
                <a:solidFill>
                  <a:srgbClr val="767171"/>
                </a:solidFill>
                <a:latin typeface="Helvetica" charset="0"/>
                <a:ea typeface="Helvetica" charset="0"/>
                <a:cs typeface="Helvetica" charset="0"/>
              </a:rPr>
              <a:t>USPS Business Driver </a:t>
            </a: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1 business day after lists are selected. </a:t>
            </a:r>
            <a:r>
              <a:rPr lang="en-US" dirty="0" smtClean="0">
                <a:solidFill>
                  <a:srgbClr val="767171"/>
                </a:solidFill>
                <a:latin typeface="Helvetica" charset="0"/>
                <a:ea typeface="Helvetica" charset="0"/>
                <a:cs typeface="Helvetica" charset="0"/>
              </a:rPr>
              <a:t>~2-3 </a:t>
            </a:r>
            <a:r>
              <a:rPr lang="en-US" dirty="0">
                <a:solidFill>
                  <a:srgbClr val="767171"/>
                </a:solidFill>
                <a:latin typeface="Helvetica" charset="0"/>
                <a:ea typeface="Helvetica" charset="0"/>
                <a:cs typeface="Helvetica" charset="0"/>
              </a:rPr>
              <a:t>business days to complete the review and approval </a:t>
            </a:r>
            <a:r>
              <a:rPr lang="en-US" dirty="0" smtClean="0">
                <a:solidFill>
                  <a:srgbClr val="767171"/>
                </a:solidFill>
                <a:latin typeface="Helvetica" charset="0"/>
                <a:ea typeface="Helvetica" charset="0"/>
                <a:cs typeface="Helvetica" charset="0"/>
              </a:rPr>
              <a:t>process.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Once the TPP is approved and a funding notification is provided, the rental lists are ordered</a:t>
            </a:r>
          </a:p>
        </p:txBody>
      </p:sp>
    </p:spTree>
    <p:extLst>
      <p:ext uri="{BB962C8B-B14F-4D97-AF65-F5344CB8AC3E}">
        <p14:creationId xmlns:p14="http://schemas.microsoft.com/office/powerpoint/2010/main" val="805673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32</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27 – Rental List Ordering</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210336"/>
            <a:ext cx="11360844" cy="3831818"/>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Upon receiving TPP approval from the COR, the Marketing Operations team </a:t>
            </a:r>
            <a:r>
              <a:rPr lang="en-US" dirty="0" smtClean="0">
                <a:solidFill>
                  <a:srgbClr val="767171"/>
                </a:solidFill>
                <a:latin typeface="Helvetica" charset="0"/>
                <a:ea typeface="Helvetica" charset="0"/>
                <a:cs typeface="Helvetica" charset="0"/>
              </a:rPr>
              <a:t>will </a:t>
            </a:r>
            <a:r>
              <a:rPr lang="en-US" dirty="0">
                <a:solidFill>
                  <a:srgbClr val="767171"/>
                </a:solidFill>
                <a:latin typeface="Helvetica" charset="0"/>
                <a:ea typeface="Helvetica" charset="0"/>
                <a:cs typeface="Helvetica" charset="0"/>
              </a:rPr>
              <a:t>order </a:t>
            </a:r>
            <a:r>
              <a:rPr lang="en-US" dirty="0" smtClean="0">
                <a:solidFill>
                  <a:srgbClr val="767171"/>
                </a:solidFill>
                <a:latin typeface="Helvetica" charset="0"/>
                <a:ea typeface="Helvetica" charset="0"/>
                <a:cs typeface="Helvetica" charset="0"/>
              </a:rPr>
              <a:t>the rental lists</a:t>
            </a:r>
            <a:r>
              <a:rPr lang="en-US" dirty="0">
                <a:solidFill>
                  <a:srgbClr val="767171"/>
                </a:solidFill>
                <a:latin typeface="Helvetica" charset="0"/>
                <a:ea typeface="Helvetica" charset="0"/>
                <a:cs typeface="Helvetica" charset="0"/>
              </a:rPr>
              <a:t>. Marketing Operations will submit </a:t>
            </a:r>
            <a:r>
              <a:rPr lang="en-US" dirty="0" smtClean="0">
                <a:solidFill>
                  <a:srgbClr val="767171"/>
                </a:solidFill>
                <a:latin typeface="Helvetica" charset="0"/>
                <a:ea typeface="Helvetica" charset="0"/>
                <a:cs typeface="Helvetica" charset="0"/>
              </a:rPr>
              <a:t>a purchase order </a:t>
            </a:r>
            <a:r>
              <a:rPr lang="en-US" dirty="0">
                <a:solidFill>
                  <a:srgbClr val="767171"/>
                </a:solidFill>
                <a:latin typeface="Helvetica" charset="0"/>
                <a:ea typeface="Helvetica" charset="0"/>
                <a:cs typeface="Helvetica" charset="0"/>
              </a:rPr>
              <a:t>to the </a:t>
            </a:r>
            <a:r>
              <a:rPr lang="en-US" dirty="0" smtClean="0">
                <a:solidFill>
                  <a:srgbClr val="767171"/>
                </a:solidFill>
                <a:latin typeface="Helvetica" charset="0"/>
                <a:ea typeface="Helvetica" charset="0"/>
                <a:cs typeface="Helvetica" charset="0"/>
              </a:rPr>
              <a:t>List Broker. </a:t>
            </a:r>
            <a:r>
              <a:rPr lang="en-US" dirty="0">
                <a:solidFill>
                  <a:srgbClr val="767171"/>
                </a:solidFill>
                <a:latin typeface="Helvetica" charset="0"/>
                <a:ea typeface="Helvetica" charset="0"/>
                <a:cs typeface="Helvetica" charset="0"/>
              </a:rPr>
              <a:t>The List </a:t>
            </a:r>
            <a:r>
              <a:rPr lang="en-US" dirty="0" smtClean="0">
                <a:solidFill>
                  <a:srgbClr val="767171"/>
                </a:solidFill>
                <a:latin typeface="Helvetica" charset="0"/>
                <a:ea typeface="Helvetica" charset="0"/>
                <a:cs typeface="Helvetica" charset="0"/>
              </a:rPr>
              <a:t>Broker </a:t>
            </a:r>
            <a:r>
              <a:rPr lang="en-US" dirty="0">
                <a:solidFill>
                  <a:srgbClr val="767171"/>
                </a:solidFill>
                <a:latin typeface="Helvetica" charset="0"/>
                <a:ea typeface="Helvetica" charset="0"/>
                <a:cs typeface="Helvetica" charset="0"/>
              </a:rPr>
              <a:t>will execute the orders and files will be delivered to the data processing Vendor’s SFTP </a:t>
            </a:r>
            <a:r>
              <a:rPr lang="en-US" dirty="0" smtClean="0">
                <a:solidFill>
                  <a:srgbClr val="767171"/>
                </a:solidFill>
                <a:latin typeface="Helvetica" charset="0"/>
                <a:ea typeface="Helvetica" charset="0"/>
                <a:cs typeface="Helvetica" charset="0"/>
              </a:rPr>
              <a:t>site.  </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Marketing Operations (EK)</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a:t>
            </a:r>
            <a:r>
              <a:rPr lang="en-US" u="sng" dirty="0" smtClean="0">
                <a:solidFill>
                  <a:schemeClr val="accent5"/>
                </a:solidFill>
                <a:latin typeface="Helvetica" charset="0"/>
                <a:ea typeface="Helvetica" charset="0"/>
                <a:cs typeface="Helvetica" charset="0"/>
              </a:rPr>
              <a:t>involved</a:t>
            </a:r>
            <a:r>
              <a:rPr lang="en-US" dirty="0" smtClean="0">
                <a:solidFill>
                  <a:srgbClr val="767171"/>
                </a:solidFill>
                <a:latin typeface="Helvetica" charset="0"/>
                <a:ea typeface="Helvetica" charset="0"/>
                <a:cs typeface="Helvetica" charset="0"/>
              </a:rPr>
              <a:t>: Marketing </a:t>
            </a:r>
            <a:r>
              <a:rPr lang="en-US" dirty="0">
                <a:solidFill>
                  <a:srgbClr val="767171"/>
                </a:solidFill>
                <a:latin typeface="Helvetica" charset="0"/>
                <a:ea typeface="Helvetica" charset="0"/>
                <a:cs typeface="Helvetica" charset="0"/>
              </a:rPr>
              <a:t>Operations </a:t>
            </a:r>
            <a:r>
              <a:rPr lang="en-US" dirty="0" smtClean="0">
                <a:solidFill>
                  <a:srgbClr val="767171"/>
                </a:solidFill>
                <a:latin typeface="Helvetica" charset="0"/>
                <a:ea typeface="Helvetica" charset="0"/>
                <a:cs typeface="Helvetica" charset="0"/>
              </a:rPr>
              <a:t>(EK)</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within 1 business day after the TPP is approved. </a:t>
            </a:r>
            <a:r>
              <a:rPr lang="en-US" dirty="0" smtClean="0">
                <a:solidFill>
                  <a:srgbClr val="767171"/>
                </a:solidFill>
                <a:latin typeface="Helvetica" charset="0"/>
                <a:ea typeface="Helvetica" charset="0"/>
                <a:cs typeface="Helvetica" charset="0"/>
              </a:rPr>
              <a:t>~3-5 </a:t>
            </a:r>
            <a:r>
              <a:rPr lang="en-US" dirty="0">
                <a:solidFill>
                  <a:srgbClr val="767171"/>
                </a:solidFill>
                <a:latin typeface="Helvetica" charset="0"/>
                <a:ea typeface="Helvetica" charset="0"/>
                <a:cs typeface="Helvetica" charset="0"/>
              </a:rPr>
              <a:t>business days later, the lists will be delivered to the data processing </a:t>
            </a:r>
            <a:r>
              <a:rPr lang="en-US" dirty="0" smtClean="0">
                <a:solidFill>
                  <a:srgbClr val="767171"/>
                </a:solidFill>
                <a:latin typeface="Helvetica" charset="0"/>
                <a:ea typeface="Helvetica" charset="0"/>
                <a:cs typeface="Helvetica" charset="0"/>
              </a:rPr>
              <a:t>Vendor.</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Lists are retrieved by the data processing vendor and a quality control process is underway to check for any data </a:t>
            </a:r>
            <a:r>
              <a:rPr lang="en-US" dirty="0" smtClean="0">
                <a:solidFill>
                  <a:srgbClr val="767171"/>
                </a:solidFill>
                <a:latin typeface="Helvetica" charset="0"/>
                <a:ea typeface="Helvetica" charset="0"/>
                <a:cs typeface="Helvetica" charset="0"/>
              </a:rPr>
              <a:t>issues like off counts, file compression issues, missing fields, etc.</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2842877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33</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28 – Data Processing (Phase 1)</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1885" y="1101626"/>
            <a:ext cx="11360844" cy="5355312"/>
          </a:xfrm>
          <a:prstGeom prst="rect">
            <a:avLst/>
          </a:prstGeom>
          <a:noFill/>
        </p:spPr>
        <p:txBody>
          <a:bodyPr wrap="square" rtlCol="0" anchor="ctr" anchorCtr="0">
            <a:spAutoFit/>
          </a:bodyPr>
          <a:lstStyle/>
          <a:p>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Once the data processing vendor has all files and the </a:t>
            </a:r>
            <a:r>
              <a:rPr lang="en-US" dirty="0" smtClean="0">
                <a:solidFill>
                  <a:srgbClr val="767171"/>
                </a:solidFill>
                <a:latin typeface="Helvetica" charset="0"/>
                <a:ea typeface="Helvetica" charset="0"/>
                <a:cs typeface="Helvetica" charset="0"/>
              </a:rPr>
              <a:t>funding notification is </a:t>
            </a:r>
            <a:r>
              <a:rPr lang="en-US" dirty="0">
                <a:solidFill>
                  <a:srgbClr val="767171"/>
                </a:solidFill>
                <a:latin typeface="Helvetica" charset="0"/>
                <a:ea typeface="Helvetica" charset="0"/>
                <a:cs typeface="Helvetica" charset="0"/>
              </a:rPr>
              <a:t>in place, the data processing begins</a:t>
            </a:r>
          </a:p>
          <a:p>
            <a:r>
              <a:rPr lang="en-US" dirty="0">
                <a:solidFill>
                  <a:srgbClr val="767171"/>
                </a:solidFill>
                <a:latin typeface="Helvetica" charset="0"/>
                <a:ea typeface="Helvetica" charset="0"/>
                <a:cs typeface="Helvetica" charset="0"/>
              </a:rPr>
              <a:t>First week of processing:</a:t>
            </a: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DP Specs and matrices are submitted to the Vendor</a:t>
            </a: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Standardization – data </a:t>
            </a:r>
            <a:r>
              <a:rPr lang="en-US" dirty="0" smtClean="0">
                <a:solidFill>
                  <a:srgbClr val="767171"/>
                </a:solidFill>
                <a:latin typeface="Helvetica" charset="0"/>
                <a:ea typeface="Helvetica" charset="0"/>
                <a:cs typeface="Helvetica" charset="0"/>
              </a:rPr>
              <a:t>files are converted into a standard/unified format so that the various files can be data process together</a:t>
            </a:r>
            <a:endParaRPr lang="en-US" dirty="0">
              <a:solidFill>
                <a:srgbClr val="767171"/>
              </a:solidFill>
              <a:latin typeface="Helvetica" charset="0"/>
              <a:ea typeface="Helvetica" charset="0"/>
              <a:cs typeface="Helvetica" charset="0"/>
            </a:endParaRP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Hygiene – data is cleansed to remove profanity, decease customers, prison addresses, vacant and bad </a:t>
            </a:r>
            <a:r>
              <a:rPr lang="en-US" dirty="0" smtClean="0">
                <a:solidFill>
                  <a:srgbClr val="767171"/>
                </a:solidFill>
                <a:latin typeface="Helvetica" charset="0"/>
                <a:ea typeface="Helvetica" charset="0"/>
                <a:cs typeface="Helvetica" charset="0"/>
              </a:rPr>
              <a:t>addresses</a:t>
            </a:r>
            <a:endParaRPr lang="en-US" dirty="0">
              <a:solidFill>
                <a:srgbClr val="767171"/>
              </a:solidFill>
              <a:latin typeface="Helvetica" charset="0"/>
              <a:ea typeface="Helvetica" charset="0"/>
              <a:cs typeface="Helvetica" charset="0"/>
            </a:endParaRP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Merge-purge – to remove duplicate records</a:t>
            </a: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Suppressions – USPS addresses, Compliance (Opt-outs and DNS), </a:t>
            </a:r>
            <a:r>
              <a:rPr lang="en-US" dirty="0" smtClean="0">
                <a:solidFill>
                  <a:srgbClr val="767171"/>
                </a:solidFill>
                <a:latin typeface="Helvetica" charset="0"/>
                <a:ea typeface="Helvetica" charset="0"/>
                <a:cs typeface="Helvetica" charset="0"/>
              </a:rPr>
              <a:t>natural disaster, any </a:t>
            </a:r>
            <a:r>
              <a:rPr lang="en-US" dirty="0">
                <a:solidFill>
                  <a:srgbClr val="767171"/>
                </a:solidFill>
                <a:latin typeface="Helvetica" charset="0"/>
                <a:ea typeface="Helvetica" charset="0"/>
                <a:cs typeface="Helvetica" charset="0"/>
              </a:rPr>
              <a:t>other records deemed non applicable or no longer </a:t>
            </a:r>
            <a:r>
              <a:rPr lang="en-US" dirty="0" smtClean="0">
                <a:solidFill>
                  <a:srgbClr val="767171"/>
                </a:solidFill>
                <a:latin typeface="Helvetica" charset="0"/>
                <a:ea typeface="Helvetica" charset="0"/>
                <a:cs typeface="Helvetica" charset="0"/>
              </a:rPr>
              <a:t>qualifying </a:t>
            </a:r>
            <a:endParaRPr lang="en-US" dirty="0">
              <a:solidFill>
                <a:srgbClr val="767171"/>
              </a:solidFill>
              <a:latin typeface="Helvetica" charset="0"/>
              <a:ea typeface="Helvetica" charset="0"/>
              <a:cs typeface="Helvetica" charset="0"/>
            </a:endParaRP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NCOA – data is run against the USPS National Change of Address </a:t>
            </a:r>
            <a:r>
              <a:rPr lang="en-US" dirty="0" smtClean="0">
                <a:solidFill>
                  <a:srgbClr val="767171"/>
                </a:solidFill>
                <a:latin typeface="Helvetica" charset="0"/>
                <a:ea typeface="Helvetica" charset="0"/>
                <a:cs typeface="Helvetica" charset="0"/>
              </a:rPr>
              <a:t>database to </a:t>
            </a:r>
            <a:r>
              <a:rPr lang="en-US" dirty="0">
                <a:solidFill>
                  <a:srgbClr val="767171"/>
                </a:solidFill>
                <a:latin typeface="Helvetica" charset="0"/>
                <a:ea typeface="Helvetica" charset="0"/>
                <a:cs typeface="Helvetica" charset="0"/>
              </a:rPr>
              <a:t>update the addresses of the customers who have recently </a:t>
            </a:r>
            <a:r>
              <a:rPr lang="en-US" dirty="0" smtClean="0">
                <a:solidFill>
                  <a:srgbClr val="767171"/>
                </a:solidFill>
                <a:latin typeface="Helvetica" charset="0"/>
                <a:ea typeface="Helvetica" charset="0"/>
                <a:cs typeface="Helvetica" charset="0"/>
              </a:rPr>
              <a:t>moved</a:t>
            </a:r>
            <a:endParaRPr lang="en-US" dirty="0">
              <a:solidFill>
                <a:srgbClr val="767171"/>
              </a:solidFill>
              <a:latin typeface="Helvetica" charset="0"/>
              <a:ea typeface="Helvetica" charset="0"/>
              <a:cs typeface="Helvetica" charset="0"/>
            </a:endParaRP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Waterfall </a:t>
            </a:r>
            <a:r>
              <a:rPr lang="en-US" dirty="0" smtClean="0">
                <a:solidFill>
                  <a:srgbClr val="767171"/>
                </a:solidFill>
                <a:latin typeface="Helvetica" charset="0"/>
                <a:ea typeface="Helvetica" charset="0"/>
                <a:cs typeface="Helvetica" charset="0"/>
              </a:rPr>
              <a:t>– a breakdown of the starting quantities, the drops and the </a:t>
            </a:r>
            <a:r>
              <a:rPr lang="en-US" dirty="0" err="1" smtClean="0">
                <a:solidFill>
                  <a:srgbClr val="767171"/>
                </a:solidFill>
                <a:latin typeface="Helvetica" charset="0"/>
                <a:ea typeface="Helvetica" charset="0"/>
                <a:cs typeface="Helvetica" charset="0"/>
              </a:rPr>
              <a:t>mailable</a:t>
            </a:r>
            <a:r>
              <a:rPr lang="en-US" dirty="0" smtClean="0">
                <a:solidFill>
                  <a:srgbClr val="767171"/>
                </a:solidFill>
                <a:latin typeface="Helvetica" charset="0"/>
                <a:ea typeface="Helvetica" charset="0"/>
                <a:cs typeface="Helvetica" charset="0"/>
              </a:rPr>
              <a:t> records</a:t>
            </a:r>
            <a:endParaRPr lang="en-US" dirty="0">
              <a:solidFill>
                <a:srgbClr val="767171"/>
              </a:solidFill>
              <a:latin typeface="Helvetica" charset="0"/>
              <a:ea typeface="Helvetica" charset="0"/>
              <a:cs typeface="Helvetica" charset="0"/>
            </a:endParaRPr>
          </a:p>
          <a:p>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Marketing Operations, Data Processing Vendor (Cross Country Computer) </a:t>
            </a:r>
          </a:p>
          <a:p>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within 1 business day after the files are delivered, </a:t>
            </a:r>
            <a:r>
              <a:rPr lang="en-US" dirty="0" smtClean="0">
                <a:solidFill>
                  <a:srgbClr val="767171"/>
                </a:solidFill>
                <a:latin typeface="Helvetica" charset="0"/>
                <a:ea typeface="Helvetica" charset="0"/>
                <a:cs typeface="Helvetica" charset="0"/>
              </a:rPr>
              <a:t>~10 </a:t>
            </a:r>
            <a:r>
              <a:rPr lang="en-US" dirty="0">
                <a:solidFill>
                  <a:srgbClr val="767171"/>
                </a:solidFill>
                <a:latin typeface="Helvetica" charset="0"/>
                <a:ea typeface="Helvetica" charset="0"/>
                <a:cs typeface="Helvetica" charset="0"/>
              </a:rPr>
              <a:t>business days for the </a:t>
            </a:r>
            <a:r>
              <a:rPr lang="en-US" dirty="0" smtClean="0">
                <a:solidFill>
                  <a:srgbClr val="767171"/>
                </a:solidFill>
                <a:latin typeface="Helvetica" charset="0"/>
                <a:ea typeface="Helvetica" charset="0"/>
                <a:cs typeface="Helvetica" charset="0"/>
              </a:rPr>
              <a:t>data processing </a:t>
            </a:r>
            <a:r>
              <a:rPr lang="en-US" dirty="0">
                <a:solidFill>
                  <a:srgbClr val="767171"/>
                </a:solidFill>
                <a:latin typeface="Helvetica" charset="0"/>
                <a:ea typeface="Helvetica" charset="0"/>
                <a:cs typeface="Helvetica" charset="0"/>
              </a:rPr>
              <a:t>to be </a:t>
            </a:r>
            <a:r>
              <a:rPr lang="en-US" dirty="0" smtClean="0">
                <a:solidFill>
                  <a:srgbClr val="767171"/>
                </a:solidFill>
                <a:latin typeface="Helvetica" charset="0"/>
                <a:ea typeface="Helvetica" charset="0"/>
                <a:cs typeface="Helvetica" charset="0"/>
              </a:rPr>
              <a:t>completed</a:t>
            </a:r>
            <a:endParaRPr lang="en-US" dirty="0">
              <a:solidFill>
                <a:srgbClr val="767171"/>
              </a:solidFill>
              <a:latin typeface="Helvetica" charset="0"/>
              <a:ea typeface="Helvetica" charset="0"/>
              <a:cs typeface="Helvetica" charset="0"/>
            </a:endParaRPr>
          </a:p>
          <a:p>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Waterfall report to client for approvals</a:t>
            </a:r>
          </a:p>
        </p:txBody>
      </p:sp>
    </p:spTree>
    <p:extLst>
      <p:ext uri="{BB962C8B-B14F-4D97-AF65-F5344CB8AC3E}">
        <p14:creationId xmlns:p14="http://schemas.microsoft.com/office/powerpoint/2010/main" val="77998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34</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Data Processing Spec and DM Matrix</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98870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131442010"/>
              </p:ext>
            </p:extLst>
          </p:nvPr>
        </p:nvGraphicFramePr>
        <p:xfrm>
          <a:off x="6457532" y="2478422"/>
          <a:ext cx="914400" cy="771525"/>
        </p:xfrm>
        <a:graphic>
          <a:graphicData uri="http://schemas.openxmlformats.org/presentationml/2006/ole">
            <mc:AlternateContent xmlns:mc="http://schemas.openxmlformats.org/markup-compatibility/2006">
              <mc:Choice xmlns:v="urn:schemas-microsoft-com:vml" Requires="v">
                <p:oleObj spid="_x0000_s3172" name="Worksheet" showAsIcon="1" r:id="rId6" imgW="914400" imgH="771480" progId="Excel.Sheet.12">
                  <p:embed/>
                </p:oleObj>
              </mc:Choice>
              <mc:Fallback>
                <p:oleObj name="Worksheet" showAsIcon="1" r:id="rId6" imgW="914400" imgH="771480" progId="Excel.Sheet.12">
                  <p:embed/>
                  <p:pic>
                    <p:nvPicPr>
                      <p:cNvPr id="0" name=""/>
                      <p:cNvPicPr/>
                      <p:nvPr/>
                    </p:nvPicPr>
                    <p:blipFill>
                      <a:blip r:embed="rId7"/>
                      <a:stretch>
                        <a:fillRect/>
                      </a:stretch>
                    </p:blipFill>
                    <p:spPr>
                      <a:xfrm>
                        <a:off x="6457532" y="2478422"/>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75195895"/>
              </p:ext>
            </p:extLst>
          </p:nvPr>
        </p:nvGraphicFramePr>
        <p:xfrm>
          <a:off x="3848250" y="2591180"/>
          <a:ext cx="914400" cy="771525"/>
        </p:xfrm>
        <a:graphic>
          <a:graphicData uri="http://schemas.openxmlformats.org/presentationml/2006/ole">
            <mc:AlternateContent xmlns:mc="http://schemas.openxmlformats.org/markup-compatibility/2006">
              <mc:Choice xmlns:v="urn:schemas-microsoft-com:vml" Requires="v">
                <p:oleObj spid="_x0000_s3173" name="Worksheet" showAsIcon="1" r:id="rId8" imgW="914400" imgH="771480" progId="Excel.Sheet.12">
                  <p:embed/>
                </p:oleObj>
              </mc:Choice>
              <mc:Fallback>
                <p:oleObj name="Worksheet" showAsIcon="1" r:id="rId8" imgW="914400" imgH="771480" progId="Excel.Sheet.12">
                  <p:embed/>
                  <p:pic>
                    <p:nvPicPr>
                      <p:cNvPr id="0" name=""/>
                      <p:cNvPicPr/>
                      <p:nvPr/>
                    </p:nvPicPr>
                    <p:blipFill>
                      <a:blip r:embed="rId9"/>
                      <a:stretch>
                        <a:fillRect/>
                      </a:stretch>
                    </p:blipFill>
                    <p:spPr>
                      <a:xfrm>
                        <a:off x="3848250" y="2591180"/>
                        <a:ext cx="914400" cy="771525"/>
                      </a:xfrm>
                      <a:prstGeom prst="rect">
                        <a:avLst/>
                      </a:prstGeom>
                    </p:spPr>
                  </p:pic>
                </p:oleObj>
              </mc:Fallback>
            </mc:AlternateContent>
          </a:graphicData>
        </a:graphic>
      </p:graphicFrame>
      <p:sp>
        <p:nvSpPr>
          <p:cNvPr id="3" name="TextBox 2"/>
          <p:cNvSpPr txBox="1"/>
          <p:nvPr/>
        </p:nvSpPr>
        <p:spPr>
          <a:xfrm>
            <a:off x="3782076" y="2059185"/>
            <a:ext cx="1046748" cy="369332"/>
          </a:xfrm>
          <a:prstGeom prst="rect">
            <a:avLst/>
          </a:prstGeom>
          <a:noFill/>
        </p:spPr>
        <p:txBody>
          <a:bodyPr wrap="square" rtlCol="0">
            <a:spAutoFit/>
          </a:bodyPr>
          <a:lstStyle/>
          <a:p>
            <a:r>
              <a:rPr lang="en-US" dirty="0"/>
              <a:t>D</a:t>
            </a:r>
            <a:r>
              <a:rPr lang="en-US" dirty="0" smtClean="0"/>
              <a:t>P Specs</a:t>
            </a:r>
            <a:endParaRPr lang="en-US" dirty="0"/>
          </a:p>
        </p:txBody>
      </p:sp>
      <p:sp>
        <p:nvSpPr>
          <p:cNvPr id="12" name="TextBox 11"/>
          <p:cNvSpPr txBox="1"/>
          <p:nvPr/>
        </p:nvSpPr>
        <p:spPr>
          <a:xfrm>
            <a:off x="5946195" y="2043418"/>
            <a:ext cx="2876699" cy="369332"/>
          </a:xfrm>
          <a:prstGeom prst="rect">
            <a:avLst/>
          </a:prstGeom>
          <a:noFill/>
        </p:spPr>
        <p:txBody>
          <a:bodyPr wrap="square" rtlCol="0">
            <a:spAutoFit/>
          </a:bodyPr>
          <a:lstStyle/>
          <a:p>
            <a:r>
              <a:rPr lang="en-US" dirty="0" smtClean="0"/>
              <a:t>DM Campaign Matrix</a:t>
            </a:r>
            <a:endParaRPr lang="en-US" dirty="0"/>
          </a:p>
        </p:txBody>
      </p:sp>
    </p:spTree>
    <p:extLst>
      <p:ext uri="{BB962C8B-B14F-4D97-AF65-F5344CB8AC3E}">
        <p14:creationId xmlns:p14="http://schemas.microsoft.com/office/powerpoint/2010/main" val="418975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35</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Waterfall Report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521772" y="1362086"/>
            <a:ext cx="11359525" cy="4527989"/>
          </a:xfrm>
          <a:prstGeom prst="rect">
            <a:avLst/>
          </a:prstGeom>
          <a:ln w="25400">
            <a:solidFill>
              <a:schemeClr val="accent5">
                <a:lumMod val="75000"/>
              </a:schemeClr>
            </a:solidFill>
          </a:ln>
        </p:spPr>
      </p:pic>
    </p:spTree>
    <p:extLst>
      <p:ext uri="{BB962C8B-B14F-4D97-AF65-F5344CB8AC3E}">
        <p14:creationId xmlns:p14="http://schemas.microsoft.com/office/powerpoint/2010/main" val="727300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36</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29 – The Pre-Production Meeting</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1885" y="1236447"/>
            <a:ext cx="11360844" cy="3000821"/>
          </a:xfrm>
          <a:prstGeom prst="rect">
            <a:avLst/>
          </a:prstGeom>
          <a:noFill/>
        </p:spPr>
        <p:txBody>
          <a:bodyPr wrap="square" rtlCol="0" anchor="ctr" anchorCtr="0">
            <a:spAutoFit/>
          </a:bodyPr>
          <a:lstStyle/>
          <a:p>
            <a:pPr lvl="0">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“Pre-Pro” is a meeting for the final review of the Client approved copy and layout in order to place the job into the Studio. The spec sheets, creative layouts, color breaks, Art Director paths, version information, studio estimate and art for retouching (if needed) are </a:t>
            </a:r>
            <a:r>
              <a:rPr lang="en-US" dirty="0" smtClean="0">
                <a:solidFill>
                  <a:srgbClr val="767171"/>
                </a:solidFill>
                <a:latin typeface="Helvetica" charset="0"/>
                <a:ea typeface="Helvetica" charset="0"/>
                <a:cs typeface="Helvetica" charset="0"/>
              </a:rPr>
              <a:t>reviewed.</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Project 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Project Management, Creative, Production, </a:t>
            </a:r>
            <a:r>
              <a:rPr lang="en-US" dirty="0" smtClean="0">
                <a:solidFill>
                  <a:srgbClr val="767171"/>
                </a:solidFill>
                <a:latin typeface="Helvetica" charset="0"/>
                <a:ea typeface="Helvetica" charset="0"/>
                <a:cs typeface="Helvetica" charset="0"/>
              </a:rPr>
              <a:t>Studio</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1-2 business days after approval of Studio </a:t>
            </a:r>
            <a:r>
              <a:rPr lang="en-US" dirty="0" smtClean="0">
                <a:solidFill>
                  <a:srgbClr val="767171"/>
                </a:solidFill>
                <a:latin typeface="Helvetica" charset="0"/>
                <a:ea typeface="Helvetica" charset="0"/>
                <a:cs typeface="Helvetica" charset="0"/>
              </a:rPr>
              <a:t>TPP</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Studio creates the 1st round mechanicals, color breaks and folding comps</a:t>
            </a:r>
          </a:p>
        </p:txBody>
      </p:sp>
    </p:spTree>
    <p:extLst>
      <p:ext uri="{BB962C8B-B14F-4D97-AF65-F5344CB8AC3E}">
        <p14:creationId xmlns:p14="http://schemas.microsoft.com/office/powerpoint/2010/main" val="791396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37</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Proof Reading Hot Sheet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1885" y="1176858"/>
            <a:ext cx="11360844" cy="2585323"/>
          </a:xfrm>
          <a:prstGeom prst="rect">
            <a:avLst/>
          </a:prstGeom>
          <a:noFill/>
        </p:spPr>
        <p:txBody>
          <a:bodyPr wrap="square" rtlCol="0" anchor="ctr" anchorCtr="0">
            <a:spAutoFit/>
          </a:bodyPr>
          <a:lstStyle/>
          <a:p>
            <a:pPr lvl="0">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All jobs entering proofreading must be entered on the proofreading hot sheet in Smart sheet at least 3 days prior to allow for the scheduling of proper </a:t>
            </a:r>
            <a:r>
              <a:rPr lang="en-US" dirty="0" smtClean="0">
                <a:solidFill>
                  <a:srgbClr val="767171"/>
                </a:solidFill>
                <a:latin typeface="Helvetica" charset="0"/>
                <a:ea typeface="Helvetica" charset="0"/>
                <a:cs typeface="Helvetica" charset="0"/>
              </a:rPr>
              <a:t>coverage</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Project </a:t>
            </a:r>
            <a:r>
              <a:rPr lang="en-US" dirty="0" smtClean="0">
                <a:solidFill>
                  <a:srgbClr val="767171"/>
                </a:solidFill>
                <a:latin typeface="Helvetica" charset="0"/>
                <a:ea typeface="Helvetica" charset="0"/>
                <a:cs typeface="Helvetica" charset="0"/>
              </a:rPr>
              <a:t>Management, </a:t>
            </a:r>
            <a:r>
              <a:rPr lang="en-US" dirty="0">
                <a:solidFill>
                  <a:srgbClr val="767171"/>
                </a:solidFill>
                <a:latin typeface="Helvetica" charset="0"/>
                <a:ea typeface="Helvetica" charset="0"/>
                <a:cs typeface="Helvetica" charset="0"/>
              </a:rPr>
              <a:t>Account Management</a:t>
            </a: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Project Management, Proof Reading,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1-2 business days after approval of Production </a:t>
            </a:r>
            <a:r>
              <a:rPr lang="en-US" dirty="0" smtClean="0">
                <a:solidFill>
                  <a:srgbClr val="767171"/>
                </a:solidFill>
                <a:latin typeface="Helvetica" charset="0"/>
                <a:ea typeface="Helvetica" charset="0"/>
                <a:cs typeface="Helvetica" charset="0"/>
              </a:rPr>
              <a:t>TPP</a:t>
            </a:r>
          </a:p>
          <a:p>
            <a:pPr lvl="0">
              <a:lnSpc>
                <a:spcPct val="150000"/>
              </a:lnSpc>
            </a:pPr>
            <a:r>
              <a:rPr lang="en-US" u="sng" dirty="0" smtClean="0">
                <a:solidFill>
                  <a:schemeClr val="accent5"/>
                </a:solidFill>
                <a:latin typeface="Helvetica" charset="0"/>
                <a:ea typeface="Helvetica" charset="0"/>
                <a:cs typeface="Helvetica" charset="0"/>
              </a:rPr>
              <a:t>Next Steps:</a:t>
            </a:r>
            <a:r>
              <a:rPr lang="en-US" dirty="0" smtClean="0">
                <a:latin typeface="Helvetica" charset="0"/>
                <a:ea typeface="Helvetica" charset="0"/>
                <a:cs typeface="Helvetica" charset="0"/>
              </a:rPr>
              <a:t> </a:t>
            </a:r>
            <a:r>
              <a:rPr lang="en-US" dirty="0" smtClean="0">
                <a:solidFill>
                  <a:schemeClr val="tx1">
                    <a:lumMod val="50000"/>
                    <a:lumOff val="50000"/>
                  </a:schemeClr>
                </a:solidFill>
                <a:latin typeface="Helvetica" charset="0"/>
                <a:ea typeface="Helvetica" charset="0"/>
                <a:cs typeface="Helvetica" charset="0"/>
              </a:rPr>
              <a:t>Mechanical rounds</a:t>
            </a:r>
            <a:endParaRPr lang="en-US" dirty="0">
              <a:solidFill>
                <a:schemeClr val="tx1">
                  <a:lumMod val="50000"/>
                  <a:lumOff val="50000"/>
                </a:schemeClr>
              </a:solidFill>
              <a:latin typeface="Helvetica" charset="0"/>
              <a:ea typeface="Helvetica" charset="0"/>
              <a:cs typeface="Helvetica" charset="0"/>
            </a:endParaRPr>
          </a:p>
        </p:txBody>
      </p:sp>
      <p:pic>
        <p:nvPicPr>
          <p:cNvPr id="10" name="Picture 9"/>
          <p:cNvPicPr>
            <a:picLocks noChangeAspect="1"/>
          </p:cNvPicPr>
          <p:nvPr/>
        </p:nvPicPr>
        <p:blipFill>
          <a:blip r:embed="rId5"/>
          <a:stretch>
            <a:fillRect/>
          </a:stretch>
        </p:blipFill>
        <p:spPr>
          <a:xfrm>
            <a:off x="1743465" y="3785951"/>
            <a:ext cx="8606407" cy="2635581"/>
          </a:xfrm>
          <a:prstGeom prst="rect">
            <a:avLst/>
          </a:prstGeom>
        </p:spPr>
      </p:pic>
    </p:spTree>
    <p:extLst>
      <p:ext uri="{BB962C8B-B14F-4D97-AF65-F5344CB8AC3E}">
        <p14:creationId xmlns:p14="http://schemas.microsoft.com/office/powerpoint/2010/main" val="1076484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38</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30 – Database Setup and Matrix - Final Stage</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4863" y="892282"/>
            <a:ext cx="11556275" cy="5909310"/>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By the time the waterfall is approved, Account Management should have finalized all of the seeds, version codes (version 3#), and URL’s.  Vanity URL’s </a:t>
            </a:r>
            <a:r>
              <a:rPr lang="en-US" dirty="0" smtClean="0">
                <a:solidFill>
                  <a:srgbClr val="767171"/>
                </a:solidFill>
                <a:latin typeface="Helvetica" charset="0"/>
                <a:ea typeface="Helvetica" charset="0"/>
                <a:cs typeface="Helvetica" charset="0"/>
              </a:rPr>
              <a:t>should </a:t>
            </a:r>
            <a:r>
              <a:rPr lang="en-US" dirty="0">
                <a:solidFill>
                  <a:srgbClr val="767171"/>
                </a:solidFill>
                <a:latin typeface="Helvetica" charset="0"/>
                <a:ea typeface="Helvetica" charset="0"/>
                <a:cs typeface="Helvetica" charset="0"/>
              </a:rPr>
              <a:t>be approved by </a:t>
            </a:r>
            <a:r>
              <a:rPr lang="en-US" dirty="0" smtClean="0">
                <a:solidFill>
                  <a:srgbClr val="767171"/>
                </a:solidFill>
                <a:latin typeface="Helvetica" charset="0"/>
                <a:ea typeface="Helvetica" charset="0"/>
                <a:cs typeface="Helvetica" charset="0"/>
              </a:rPr>
              <a:t>Legal at this point.  </a:t>
            </a:r>
            <a:r>
              <a:rPr lang="en-US" dirty="0">
                <a:solidFill>
                  <a:srgbClr val="767171"/>
                </a:solidFill>
                <a:latin typeface="Helvetica" charset="0"/>
                <a:ea typeface="Helvetica" charset="0"/>
                <a:cs typeface="Helvetica" charset="0"/>
              </a:rPr>
              <a:t>Once they are approved by Legal, parameter creation begins. </a:t>
            </a:r>
          </a:p>
          <a:p>
            <a:pPr marL="800100" lvl="1" indent="-342900">
              <a:lnSpc>
                <a:spcPct val="150000"/>
              </a:lnSpc>
              <a:buFont typeface="Arial" panose="020B0604020202020204" pitchFamily="34" charset="0"/>
              <a:buChar char="•"/>
            </a:pPr>
            <a:r>
              <a:rPr lang="en-US" sz="1700" dirty="0">
                <a:solidFill>
                  <a:srgbClr val="767171"/>
                </a:solidFill>
                <a:latin typeface="Helvetica" charset="0"/>
                <a:ea typeface="Helvetica" charset="0"/>
                <a:cs typeface="Helvetica" charset="0"/>
              </a:rPr>
              <a:t>Provide Marketing Operations with the </a:t>
            </a:r>
            <a:r>
              <a:rPr lang="en-US" sz="1700" dirty="0" smtClean="0">
                <a:solidFill>
                  <a:srgbClr val="767171"/>
                </a:solidFill>
                <a:latin typeface="Helvetica" charset="0"/>
                <a:ea typeface="Helvetica" charset="0"/>
                <a:cs typeface="Helvetica" charset="0"/>
              </a:rPr>
              <a:t>Masterfile that includes all MAC code requests.</a:t>
            </a:r>
            <a:endParaRPr lang="en-US" sz="1700" dirty="0">
              <a:solidFill>
                <a:srgbClr val="767171"/>
              </a:solidFill>
              <a:latin typeface="Helvetica" charset="0"/>
              <a:ea typeface="Helvetica" charset="0"/>
              <a:cs typeface="Helvetica" charset="0"/>
            </a:endParaRPr>
          </a:p>
          <a:p>
            <a:pPr marL="800100" lvl="1" indent="-342900">
              <a:lnSpc>
                <a:spcPct val="150000"/>
              </a:lnSpc>
              <a:buFont typeface="Arial" panose="020B0604020202020204" pitchFamily="34" charset="0"/>
              <a:buChar char="•"/>
            </a:pPr>
            <a:r>
              <a:rPr lang="en-US" sz="1700" dirty="0">
                <a:solidFill>
                  <a:srgbClr val="767171"/>
                </a:solidFill>
                <a:latin typeface="Helvetica" charset="0"/>
                <a:ea typeface="Helvetica" charset="0"/>
                <a:cs typeface="Helvetica" charset="0"/>
              </a:rPr>
              <a:t>Parameters are created by Marketing Operations, sent to USPS for review and approval, then Google </a:t>
            </a:r>
            <a:r>
              <a:rPr lang="en-US" sz="1700" dirty="0" smtClean="0">
                <a:solidFill>
                  <a:srgbClr val="767171"/>
                </a:solidFill>
                <a:latin typeface="Helvetica" charset="0"/>
                <a:ea typeface="Helvetica" charset="0"/>
                <a:cs typeface="Helvetica" charset="0"/>
              </a:rPr>
              <a:t>Tested to make sure the tracking is working properly</a:t>
            </a:r>
            <a:endParaRPr lang="en-US" sz="1700" dirty="0">
              <a:solidFill>
                <a:srgbClr val="767171"/>
              </a:solidFill>
              <a:latin typeface="Helvetica" charset="0"/>
              <a:ea typeface="Helvetica" charset="0"/>
              <a:cs typeface="Helvetica" charset="0"/>
            </a:endParaRPr>
          </a:p>
          <a:p>
            <a:pPr marL="800100" lvl="1" indent="-342900">
              <a:lnSpc>
                <a:spcPct val="150000"/>
              </a:lnSpc>
              <a:buFont typeface="Arial" panose="020B0604020202020204" pitchFamily="34" charset="0"/>
              <a:buChar char="•"/>
            </a:pPr>
            <a:r>
              <a:rPr lang="en-US" sz="1700" dirty="0">
                <a:solidFill>
                  <a:srgbClr val="767171"/>
                </a:solidFill>
                <a:latin typeface="Helvetica" charset="0"/>
                <a:ea typeface="Helvetica" charset="0"/>
                <a:cs typeface="Helvetica" charset="0"/>
              </a:rPr>
              <a:t>Creation, approval and Google Testing can take </a:t>
            </a:r>
            <a:r>
              <a:rPr lang="en-US" sz="1700" dirty="0" smtClean="0">
                <a:solidFill>
                  <a:srgbClr val="767171"/>
                </a:solidFill>
                <a:latin typeface="Helvetica" charset="0"/>
                <a:ea typeface="Helvetica" charset="0"/>
                <a:cs typeface="Helvetica" charset="0"/>
              </a:rPr>
              <a:t>~3-5 days</a:t>
            </a:r>
            <a:endParaRPr lang="en-US" sz="1700"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Marketing Operations &amp; Account Management  </a:t>
            </a: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As soon as URLs are approved by legal, and the </a:t>
            </a:r>
            <a:r>
              <a:rPr lang="en-US" dirty="0" smtClean="0">
                <a:solidFill>
                  <a:srgbClr val="767171"/>
                </a:solidFill>
                <a:latin typeface="Helvetica" charset="0"/>
                <a:ea typeface="Helvetica" charset="0"/>
                <a:cs typeface="Helvetica" charset="0"/>
              </a:rPr>
              <a:t>Root URL/Destination is finalized. </a:t>
            </a:r>
            <a:r>
              <a:rPr lang="en-US" dirty="0">
                <a:solidFill>
                  <a:srgbClr val="767171"/>
                </a:solidFill>
                <a:latin typeface="Helvetica" charset="0"/>
                <a:ea typeface="Helvetica" charset="0"/>
                <a:cs typeface="Helvetica" charset="0"/>
              </a:rPr>
              <a:t>Creation of parameters, approval and Google Testing can take </a:t>
            </a:r>
            <a:r>
              <a:rPr lang="en-US" dirty="0" smtClean="0">
                <a:solidFill>
                  <a:srgbClr val="767171"/>
                </a:solidFill>
                <a:latin typeface="Helvetica" charset="0"/>
                <a:ea typeface="Helvetica" charset="0"/>
                <a:cs typeface="Helvetica" charset="0"/>
              </a:rPr>
              <a:t>~3-5 days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Vanity URL Creation. Once parameters are approved and ready to go</a:t>
            </a:r>
            <a:r>
              <a:rPr lang="en-US" dirty="0" smtClean="0">
                <a:solidFill>
                  <a:srgbClr val="767171"/>
                </a:solidFill>
                <a:latin typeface="Helvetica" charset="0"/>
                <a:ea typeface="Helvetica" charset="0"/>
                <a:cs typeface="Helvetica" charset="0"/>
              </a:rPr>
              <a:t>, Account Management fills out the Vanity URL Review and Approval Form. Marketing Operations then sends over </a:t>
            </a:r>
            <a:r>
              <a:rPr lang="en-US" dirty="0">
                <a:solidFill>
                  <a:srgbClr val="767171"/>
                </a:solidFill>
                <a:latin typeface="Helvetica" charset="0"/>
                <a:ea typeface="Helvetica" charset="0"/>
                <a:cs typeface="Helvetica" charset="0"/>
              </a:rPr>
              <a:t>approved parameters to USPS for vanity URL </a:t>
            </a:r>
            <a:r>
              <a:rPr lang="en-US" dirty="0" smtClean="0">
                <a:solidFill>
                  <a:srgbClr val="767171"/>
                </a:solidFill>
                <a:latin typeface="Helvetica" charset="0"/>
                <a:ea typeface="Helvetica" charset="0"/>
                <a:cs typeface="Helvetica" charset="0"/>
              </a:rPr>
              <a:t>creation</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1762500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39</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30a – Database Setup and Matrix - Final Stage – Vanity URL Form</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7863" y="1233527"/>
            <a:ext cx="7311976" cy="5493812"/>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smtClean="0">
                <a:solidFill>
                  <a:srgbClr val="767171"/>
                </a:solidFill>
                <a:latin typeface="Helvetica" charset="0"/>
                <a:ea typeface="Helvetica" charset="0"/>
                <a:cs typeface="Helvetica" charset="0"/>
              </a:rPr>
              <a:t>: The Vanity URL Review and Approval Form is used to confirm that all the Vanity URL destinations are correct and the parameters </a:t>
            </a:r>
            <a:r>
              <a:rPr lang="en-US" dirty="0">
                <a:solidFill>
                  <a:srgbClr val="767171"/>
                </a:solidFill>
                <a:latin typeface="Helvetica" charset="0"/>
                <a:ea typeface="Helvetica" charset="0"/>
                <a:cs typeface="Helvetica" charset="0"/>
              </a:rPr>
              <a:t>are also set up. </a:t>
            </a:r>
            <a:r>
              <a:rPr lang="en-US" dirty="0" smtClean="0">
                <a:solidFill>
                  <a:srgbClr val="767171"/>
                </a:solidFill>
                <a:latin typeface="Helvetica" charset="0"/>
                <a:ea typeface="Helvetica" charset="0"/>
                <a:cs typeface="Helvetica" charset="0"/>
              </a:rPr>
              <a:t>Account Management </a:t>
            </a:r>
            <a:r>
              <a:rPr lang="en-US" dirty="0">
                <a:solidFill>
                  <a:srgbClr val="767171"/>
                </a:solidFill>
                <a:latin typeface="Helvetica" charset="0"/>
                <a:ea typeface="Helvetica" charset="0"/>
                <a:cs typeface="Helvetica" charset="0"/>
              </a:rPr>
              <a:t>completes the Vanity Review and Approval Form and sends to </a:t>
            </a:r>
            <a:r>
              <a:rPr lang="en-US" dirty="0" smtClean="0">
                <a:solidFill>
                  <a:srgbClr val="767171"/>
                </a:solidFill>
                <a:latin typeface="Helvetica" charset="0"/>
                <a:ea typeface="Helvetica" charset="0"/>
                <a:cs typeface="Helvetica" charset="0"/>
              </a:rPr>
              <a:t>Marketing Operations. Marketing Operations then </a:t>
            </a:r>
            <a:r>
              <a:rPr lang="en-US" dirty="0">
                <a:solidFill>
                  <a:srgbClr val="767171"/>
                </a:solidFill>
                <a:latin typeface="Helvetica" charset="0"/>
                <a:ea typeface="Helvetica" charset="0"/>
                <a:cs typeface="Helvetica" charset="0"/>
              </a:rPr>
              <a:t>sends the form to USPS for vanity </a:t>
            </a:r>
            <a:r>
              <a:rPr lang="en-US" dirty="0" smtClean="0">
                <a:solidFill>
                  <a:srgbClr val="767171"/>
                </a:solidFill>
                <a:latin typeface="Helvetica" charset="0"/>
                <a:ea typeface="Helvetica" charset="0"/>
                <a:cs typeface="Helvetica" charset="0"/>
              </a:rPr>
              <a:t>creation. Once vanities have been created and set up, Marketing Operations sends </a:t>
            </a:r>
            <a:r>
              <a:rPr lang="en-US" dirty="0">
                <a:solidFill>
                  <a:srgbClr val="767171"/>
                </a:solidFill>
                <a:latin typeface="Helvetica" charset="0"/>
                <a:ea typeface="Helvetica" charset="0"/>
                <a:cs typeface="Helvetica" charset="0"/>
              </a:rPr>
              <a:t>to </a:t>
            </a:r>
            <a:r>
              <a:rPr lang="en-US" dirty="0" smtClean="0">
                <a:solidFill>
                  <a:srgbClr val="767171"/>
                </a:solidFill>
                <a:latin typeface="Helvetica" charset="0"/>
                <a:ea typeface="Helvetica" charset="0"/>
                <a:cs typeface="Helvetica" charset="0"/>
              </a:rPr>
              <a:t>Account Management </a:t>
            </a:r>
            <a:r>
              <a:rPr lang="en-US" dirty="0">
                <a:solidFill>
                  <a:srgbClr val="767171"/>
                </a:solidFill>
                <a:latin typeface="Helvetica" charset="0"/>
                <a:ea typeface="Helvetica" charset="0"/>
                <a:cs typeface="Helvetica" charset="0"/>
              </a:rPr>
              <a:t>for </a:t>
            </a:r>
            <a:r>
              <a:rPr lang="en-US" dirty="0" smtClean="0">
                <a:solidFill>
                  <a:srgbClr val="767171"/>
                </a:solidFill>
                <a:latin typeface="Helvetica" charset="0"/>
                <a:ea typeface="Helvetica" charset="0"/>
                <a:cs typeface="Helvetica" charset="0"/>
              </a:rPr>
              <a:t>review and client </a:t>
            </a:r>
            <a:r>
              <a:rPr lang="en-US" dirty="0" smtClean="0">
                <a:solidFill>
                  <a:srgbClr val="767171"/>
                </a:solidFill>
                <a:latin typeface="Helvetica" charset="0"/>
                <a:ea typeface="Helvetica" charset="0"/>
                <a:cs typeface="Helvetica" charset="0"/>
              </a:rPr>
              <a:t>approval</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Marketing Operations &amp; Account Management  </a:t>
            </a: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As soon as </a:t>
            </a:r>
            <a:r>
              <a:rPr lang="en-US" dirty="0" smtClean="0">
                <a:solidFill>
                  <a:srgbClr val="767171"/>
                </a:solidFill>
                <a:latin typeface="Helvetica" charset="0"/>
                <a:ea typeface="Helvetica" charset="0"/>
                <a:cs typeface="Helvetica" charset="0"/>
              </a:rPr>
              <a:t>parameters have been tested and are ready to </a:t>
            </a:r>
            <a:r>
              <a:rPr lang="en-US" dirty="0" smtClean="0">
                <a:solidFill>
                  <a:srgbClr val="767171"/>
                </a:solidFill>
                <a:latin typeface="Helvetica" charset="0"/>
                <a:ea typeface="Helvetica" charset="0"/>
                <a:cs typeface="Helvetica" charset="0"/>
              </a:rPr>
              <a:t>implement</a:t>
            </a:r>
            <a:endParaRPr lang="en-US" dirty="0" smtClean="0">
              <a:solidFill>
                <a:srgbClr val="767171"/>
              </a:solidFill>
              <a:latin typeface="Helvetica" charset="0"/>
              <a:ea typeface="Helvetica" charset="0"/>
              <a:cs typeface="Helvetica" charset="0"/>
            </a:endParaRPr>
          </a:p>
          <a:p>
            <a:pPr>
              <a:lnSpc>
                <a:spcPct val="150000"/>
              </a:lnSpc>
            </a:pPr>
            <a:r>
              <a:rPr lang="en-US" u="sng" dirty="0" smtClean="0">
                <a:solidFill>
                  <a:schemeClr val="accent5"/>
                </a:solidFill>
                <a:latin typeface="Helvetica" charset="0"/>
                <a:ea typeface="Helvetica" charset="0"/>
                <a:cs typeface="Helvetica" charset="0"/>
              </a:rPr>
              <a:t>Next </a:t>
            </a:r>
            <a:r>
              <a:rPr lang="en-US" u="sng" dirty="0">
                <a:solidFill>
                  <a:schemeClr val="accent5"/>
                </a:solidFill>
                <a:latin typeface="Helvetica" charset="0"/>
                <a:ea typeface="Helvetica" charset="0"/>
                <a:cs typeface="Helvetica" charset="0"/>
              </a:rPr>
              <a:t>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Waterfall Report</a:t>
            </a:r>
            <a:endParaRPr lang="en-US" dirty="0">
              <a:solidFill>
                <a:srgbClr val="767171"/>
              </a:solidFill>
              <a:latin typeface="Helvetica" charset="0"/>
              <a:ea typeface="Helvetica" charset="0"/>
              <a:cs typeface="Helvetica" charset="0"/>
            </a:endParaRPr>
          </a:p>
        </p:txBody>
      </p:sp>
      <p:pic>
        <p:nvPicPr>
          <p:cNvPr id="9" name="Picture 8"/>
          <p:cNvPicPr>
            <a:picLocks noChangeAspect="1"/>
          </p:cNvPicPr>
          <p:nvPr/>
        </p:nvPicPr>
        <p:blipFill>
          <a:blip r:embed="rId5"/>
          <a:stretch>
            <a:fillRect/>
          </a:stretch>
        </p:blipFill>
        <p:spPr>
          <a:xfrm>
            <a:off x="7629838" y="1385507"/>
            <a:ext cx="4227569" cy="4350276"/>
          </a:xfrm>
          <a:prstGeom prst="rect">
            <a:avLst/>
          </a:prstGeom>
        </p:spPr>
      </p:pic>
    </p:spTree>
    <p:extLst>
      <p:ext uri="{BB962C8B-B14F-4D97-AF65-F5344CB8AC3E}">
        <p14:creationId xmlns:p14="http://schemas.microsoft.com/office/powerpoint/2010/main" val="1303588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2 – The Client Brief</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966" y="1280130"/>
            <a:ext cx="11218457" cy="3416320"/>
          </a:xfrm>
          <a:prstGeom prst="rect">
            <a:avLst/>
          </a:prstGeom>
          <a:noFill/>
        </p:spPr>
        <p:txBody>
          <a:bodyPr wrap="square" rtlCol="0" anchor="ctr" anchorCtr="0">
            <a:spAutoFit/>
          </a:bodyPr>
          <a:lstStyle/>
          <a:p>
            <a:pPr>
              <a:lnSpc>
                <a:spcPct val="150000"/>
              </a:lnSpc>
              <a:defRPr/>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An overview of the USPS Marketing Project requirements. Basic information needed:</a:t>
            </a:r>
            <a:endParaRPr lang="en-US" dirty="0">
              <a:solidFill>
                <a:srgbClr val="767171"/>
              </a:solidFill>
              <a:latin typeface="Helvetica" charset="0"/>
              <a:ea typeface="Helvetica" charset="0"/>
              <a:cs typeface="Helvetica" charset="0"/>
            </a:endParaRPr>
          </a:p>
          <a:p>
            <a:pPr marL="285750" indent="-285750">
              <a:lnSpc>
                <a:spcPct val="150000"/>
              </a:lnSpc>
              <a:buFont typeface="Arial" panose="020B0604020202020204" pitchFamily="34" charset="0"/>
              <a:buChar char="•"/>
              <a:defRPr/>
            </a:pPr>
            <a:r>
              <a:rPr lang="en-US" dirty="0" smtClean="0">
                <a:solidFill>
                  <a:srgbClr val="767171"/>
                </a:solidFill>
                <a:latin typeface="Helvetica" charset="0"/>
                <a:ea typeface="Helvetica" charset="0"/>
                <a:cs typeface="Helvetica" charset="0"/>
              </a:rPr>
              <a:t>Product Mix, Success Criteria, Campaign Objective/Reason for Mailing, Key Message, Call to Action (CTA)/ BRC, Target Audience (List Sources) and product mix</a:t>
            </a:r>
          </a:p>
          <a:p>
            <a:pPr marL="285750" indent="-285750">
              <a:lnSpc>
                <a:spcPct val="150000"/>
              </a:lnSpc>
              <a:buFont typeface="Arial" panose="020B0604020202020204" pitchFamily="34" charset="0"/>
              <a:buChar char="•"/>
              <a:defRPr/>
            </a:pPr>
            <a:r>
              <a:rPr lang="en-US" dirty="0">
                <a:solidFill>
                  <a:srgbClr val="767171"/>
                </a:solidFill>
                <a:latin typeface="Helvetica" charset="0"/>
                <a:ea typeface="Helvetica" charset="0"/>
                <a:cs typeface="Helvetica" charset="0"/>
              </a:rPr>
              <a:t>Budget (CPP), Test Plans, Mail Quantities, </a:t>
            </a:r>
            <a:r>
              <a:rPr lang="en-US" dirty="0" smtClean="0">
                <a:solidFill>
                  <a:srgbClr val="767171"/>
                </a:solidFill>
                <a:latin typeface="Helvetica" charset="0"/>
                <a:ea typeface="Helvetica" charset="0"/>
                <a:cs typeface="Helvetica" charset="0"/>
              </a:rPr>
              <a:t>Desired In-Market Date, Format</a:t>
            </a:r>
          </a:p>
          <a:p>
            <a:pPr>
              <a:lnSpc>
                <a:spcPct val="150000"/>
              </a:lnSpc>
              <a:defRPr/>
            </a:pPr>
            <a:r>
              <a:rPr lang="en-US" u="sng" dirty="0" smtClean="0">
                <a:solidFill>
                  <a:schemeClr val="accent5"/>
                </a:solidFill>
                <a:latin typeface="Helvetica" charset="0"/>
                <a:ea typeface="Helvetica" charset="0"/>
                <a:cs typeface="Helvetica" charset="0"/>
              </a:rPr>
              <a:t>Who’s the facilitator</a:t>
            </a:r>
            <a:r>
              <a:rPr lang="en-US" dirty="0" smtClean="0">
                <a:solidFill>
                  <a:srgbClr val="767171"/>
                </a:solidFill>
                <a:latin typeface="Helvetica" charset="0"/>
                <a:ea typeface="Helvetica" charset="0"/>
                <a:cs typeface="Helvetica" charset="0"/>
              </a:rPr>
              <a:t>: USPS Business Driver</a:t>
            </a:r>
          </a:p>
          <a:p>
            <a:pPr>
              <a:lnSpc>
                <a:spcPct val="150000"/>
              </a:lnSpc>
              <a:defRPr/>
            </a:pPr>
            <a:r>
              <a:rPr lang="en-US" u="sng" dirty="0" smtClean="0">
                <a:solidFill>
                  <a:schemeClr val="accent5"/>
                </a:solidFill>
                <a:latin typeface="Helvetica" charset="0"/>
                <a:ea typeface="Helvetica" charset="0"/>
                <a:cs typeface="Helvetica" charset="0"/>
              </a:rPr>
              <a:t>Who’s </a:t>
            </a:r>
            <a:r>
              <a:rPr lang="en-US" u="sng" dirty="0">
                <a:solidFill>
                  <a:schemeClr val="accent5"/>
                </a:solidFill>
                <a:latin typeface="Helvetica" charset="0"/>
                <a:ea typeface="Helvetica" charset="0"/>
                <a:cs typeface="Helvetica" charset="0"/>
              </a:rPr>
              <a:t>involved</a:t>
            </a:r>
            <a:r>
              <a:rPr lang="en-US" dirty="0">
                <a:solidFill>
                  <a:schemeClr val="accent5"/>
                </a:solidFill>
                <a:latin typeface="Helvetica" charset="0"/>
                <a:ea typeface="Helvetica" charset="0"/>
                <a:cs typeface="Helvetica" charset="0"/>
              </a:rPr>
              <a:t>:</a:t>
            </a:r>
            <a:r>
              <a:rPr lang="en-US" dirty="0">
                <a:solidFill>
                  <a:srgbClr val="767171"/>
                </a:solidFill>
                <a:latin typeface="Helvetica" charset="0"/>
                <a:ea typeface="Helvetica" charset="0"/>
                <a:cs typeface="Helvetica" charset="0"/>
              </a:rPr>
              <a:t> USPS Business Driver, Account Management, </a:t>
            </a:r>
            <a:r>
              <a:rPr lang="en-US" dirty="0" smtClean="0">
                <a:solidFill>
                  <a:srgbClr val="767171"/>
                </a:solidFill>
                <a:latin typeface="Helvetica" charset="0"/>
                <a:ea typeface="Helvetica" charset="0"/>
                <a:cs typeface="Helvetica" charset="0"/>
              </a:rPr>
              <a:t>Strategy</a:t>
            </a:r>
          </a:p>
          <a:p>
            <a:pPr>
              <a:lnSpc>
                <a:spcPct val="150000"/>
              </a:lnSpc>
              <a:defRPr/>
            </a:pPr>
            <a:r>
              <a:rPr lang="en-US" u="sng" dirty="0" smtClean="0">
                <a:solidFill>
                  <a:schemeClr val="accent5"/>
                </a:solidFill>
                <a:latin typeface="Helvetica" charset="0"/>
                <a:ea typeface="Helvetica" charset="0"/>
                <a:cs typeface="Helvetica" charset="0"/>
              </a:rPr>
              <a:t>When </a:t>
            </a:r>
            <a:r>
              <a:rPr lang="en-US" u="sng" dirty="0">
                <a:solidFill>
                  <a:schemeClr val="accent5"/>
                </a:solidFill>
                <a:latin typeface="Helvetica" charset="0"/>
                <a:ea typeface="Helvetica" charset="0"/>
                <a:cs typeface="Helvetica" charset="0"/>
              </a:rPr>
              <a:t>does it occur</a:t>
            </a:r>
            <a:r>
              <a:rPr lang="en-US" dirty="0">
                <a:solidFill>
                  <a:schemeClr val="accent5"/>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60 calendar days (minimum) before the campaign’s in-market </a:t>
            </a:r>
            <a:r>
              <a:rPr lang="en-US" dirty="0" smtClean="0">
                <a:solidFill>
                  <a:srgbClr val="767171"/>
                </a:solidFill>
                <a:latin typeface="Helvetica" charset="0"/>
                <a:ea typeface="Helvetica" charset="0"/>
                <a:cs typeface="Helvetica" charset="0"/>
              </a:rPr>
              <a:t>date</a:t>
            </a:r>
            <a:endParaRPr lang="en-US" dirty="0">
              <a:solidFill>
                <a:srgbClr val="767171"/>
              </a:solidFill>
              <a:latin typeface="Helvetica" charset="0"/>
              <a:ea typeface="Helvetica" charset="0"/>
              <a:cs typeface="Helvetica" charset="0"/>
            </a:endParaRPr>
          </a:p>
          <a:p>
            <a:pPr>
              <a:lnSpc>
                <a:spcPct val="150000"/>
              </a:lnSpc>
              <a:defRPr/>
            </a:pPr>
            <a:r>
              <a:rPr lang="en-US" u="sng" dirty="0">
                <a:solidFill>
                  <a:schemeClr val="accent5"/>
                </a:solidFill>
                <a:latin typeface="Helvetica" charset="0"/>
                <a:ea typeface="Helvetica" charset="0"/>
                <a:cs typeface="Helvetica" charset="0"/>
              </a:rPr>
              <a:t>Next steps</a:t>
            </a:r>
            <a:r>
              <a:rPr lang="en-US" dirty="0">
                <a:solidFill>
                  <a:schemeClr val="accent5"/>
                </a:solidFill>
                <a:latin typeface="Helvetica" charset="0"/>
                <a:ea typeface="Helvetica" charset="0"/>
                <a:cs typeface="Helvetica" charset="0"/>
              </a:rPr>
              <a: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Strategy documents the campaign details and presents it internally at MRM</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871322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40</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31 – Data Processing (Phase 2)</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6454" y="1185431"/>
            <a:ext cx="11556275" cy="5262979"/>
          </a:xfrm>
          <a:prstGeom prst="rect">
            <a:avLst/>
          </a:prstGeom>
          <a:noFill/>
        </p:spPr>
        <p:txBody>
          <a:bodyPr wrap="square" rtlCol="0" anchor="ctr" anchorCtr="0">
            <a:spAutoFit/>
          </a:bodyPr>
          <a:lstStyle/>
          <a:p>
            <a:r>
              <a:rPr lang="en-US" sz="1600" u="sng" dirty="0">
                <a:solidFill>
                  <a:schemeClr val="accent5"/>
                </a:solidFill>
                <a:latin typeface="Helvetica" charset="0"/>
                <a:ea typeface="Helvetica" charset="0"/>
                <a:cs typeface="Helvetica" charset="0"/>
              </a:rPr>
              <a:t>What is it</a:t>
            </a:r>
            <a:r>
              <a:rPr lang="en-US" sz="1600" dirty="0">
                <a:solidFill>
                  <a:srgbClr val="767171"/>
                </a:solidFill>
                <a:latin typeface="Helvetica" charset="0"/>
                <a:ea typeface="Helvetica" charset="0"/>
                <a:cs typeface="Helvetica" charset="0"/>
              </a:rPr>
              <a:t>: Once the waterfall report is </a:t>
            </a:r>
            <a:r>
              <a:rPr lang="en-US" sz="1600" dirty="0" smtClean="0">
                <a:solidFill>
                  <a:srgbClr val="767171"/>
                </a:solidFill>
                <a:latin typeface="Helvetica" charset="0"/>
                <a:ea typeface="Helvetica" charset="0"/>
                <a:cs typeface="Helvetica" charset="0"/>
              </a:rPr>
              <a:t>approved by USPS, seeds </a:t>
            </a:r>
            <a:r>
              <a:rPr lang="en-US" sz="1600" dirty="0">
                <a:solidFill>
                  <a:srgbClr val="767171"/>
                </a:solidFill>
                <a:latin typeface="Helvetica" charset="0"/>
                <a:ea typeface="Helvetica" charset="0"/>
                <a:cs typeface="Helvetica" charset="0"/>
              </a:rPr>
              <a:t>are checked and provided to MOPS, along with final </a:t>
            </a:r>
            <a:r>
              <a:rPr lang="en-US" sz="1600" dirty="0" smtClean="0">
                <a:solidFill>
                  <a:srgbClr val="767171"/>
                </a:solidFill>
                <a:latin typeface="Helvetica" charset="0"/>
                <a:ea typeface="Helvetica" charset="0"/>
                <a:cs typeface="Helvetica" charset="0"/>
              </a:rPr>
              <a:t>matrix.  Phase </a:t>
            </a:r>
            <a:r>
              <a:rPr lang="en-US" sz="1600" dirty="0">
                <a:solidFill>
                  <a:srgbClr val="767171"/>
                </a:solidFill>
                <a:latin typeface="Helvetica" charset="0"/>
                <a:ea typeface="Helvetica" charset="0"/>
                <a:cs typeface="Helvetica" charset="0"/>
              </a:rPr>
              <a:t>2 data processing begins and the mail lists are </a:t>
            </a:r>
            <a:r>
              <a:rPr lang="en-US" sz="1600" dirty="0" smtClean="0">
                <a:solidFill>
                  <a:srgbClr val="767171"/>
                </a:solidFill>
                <a:latin typeface="Helvetica" charset="0"/>
                <a:ea typeface="Helvetica" charset="0"/>
                <a:cs typeface="Helvetica" charset="0"/>
              </a:rPr>
              <a:t>finalized</a:t>
            </a:r>
            <a:endParaRPr lang="en-US" sz="1600" dirty="0" smtClean="0">
              <a:solidFill>
                <a:srgbClr val="767171"/>
              </a:solidFill>
              <a:latin typeface="Helvetica" charset="0"/>
              <a:ea typeface="Helvetica" charset="0"/>
              <a:cs typeface="Helvetica" charset="0"/>
            </a:endParaRPr>
          </a:p>
          <a:p>
            <a:r>
              <a:rPr lang="en-US" sz="1600" dirty="0" smtClean="0">
                <a:solidFill>
                  <a:srgbClr val="767171"/>
                </a:solidFill>
                <a:latin typeface="Helvetica" charset="0"/>
                <a:ea typeface="Helvetica" charset="0"/>
                <a:cs typeface="Helvetica" charset="0"/>
              </a:rPr>
              <a:t>Final </a:t>
            </a:r>
            <a:r>
              <a:rPr lang="en-US" sz="1600" dirty="0">
                <a:solidFill>
                  <a:srgbClr val="767171"/>
                </a:solidFill>
                <a:latin typeface="Helvetica" charset="0"/>
                <a:ea typeface="Helvetica" charset="0"/>
                <a:cs typeface="Helvetica" charset="0"/>
              </a:rPr>
              <a:t>week of processing:</a:t>
            </a:r>
          </a:p>
          <a:p>
            <a:pPr marL="800100" lvl="1" indent="-342900">
              <a:buFont typeface="Arial" panose="020B0604020202020204" pitchFamily="34" charset="0"/>
              <a:buChar char="•"/>
            </a:pPr>
            <a:r>
              <a:rPr lang="en-US" sz="1600" dirty="0">
                <a:solidFill>
                  <a:srgbClr val="767171"/>
                </a:solidFill>
                <a:latin typeface="Helvetica" charset="0"/>
                <a:ea typeface="Helvetica" charset="0"/>
                <a:cs typeface="Helvetica" charset="0"/>
              </a:rPr>
              <a:t>Name, Company Name slugging – records where the name and company name fields are blank, “fillers” are appended.  For USPS, Postal Customer is appended as the customer’s name &amp; Current Business is appended as the company </a:t>
            </a:r>
            <a:r>
              <a:rPr lang="en-US" sz="1600" dirty="0" smtClean="0">
                <a:solidFill>
                  <a:srgbClr val="767171"/>
                </a:solidFill>
                <a:latin typeface="Helvetica" charset="0"/>
                <a:ea typeface="Helvetica" charset="0"/>
                <a:cs typeface="Helvetica" charset="0"/>
              </a:rPr>
              <a:t>name</a:t>
            </a:r>
            <a:endParaRPr lang="en-US" sz="1600" dirty="0">
              <a:solidFill>
                <a:srgbClr val="767171"/>
              </a:solidFill>
              <a:latin typeface="Helvetica" charset="0"/>
              <a:ea typeface="Helvetica" charset="0"/>
              <a:cs typeface="Helvetica" charset="0"/>
            </a:endParaRPr>
          </a:p>
          <a:p>
            <a:pPr marL="800100" lvl="1" indent="-342900">
              <a:buFont typeface="Arial" panose="020B0604020202020204" pitchFamily="34" charset="0"/>
              <a:buChar char="•"/>
            </a:pPr>
            <a:r>
              <a:rPr lang="en-US" sz="1600" dirty="0">
                <a:solidFill>
                  <a:srgbClr val="767171"/>
                </a:solidFill>
                <a:latin typeface="Helvetica" charset="0"/>
                <a:ea typeface="Helvetica" charset="0"/>
                <a:cs typeface="Helvetica" charset="0"/>
              </a:rPr>
              <a:t>Upper/Lower Casing – the names, company names and addresses are formatted with upper casing on the first letter of each word and lower casing on the letters </a:t>
            </a:r>
            <a:r>
              <a:rPr lang="en-US" sz="1600" dirty="0" smtClean="0">
                <a:solidFill>
                  <a:srgbClr val="767171"/>
                </a:solidFill>
                <a:latin typeface="Helvetica" charset="0"/>
                <a:ea typeface="Helvetica" charset="0"/>
                <a:cs typeface="Helvetica" charset="0"/>
              </a:rPr>
              <a:t>following</a:t>
            </a:r>
            <a:endParaRPr lang="en-US" sz="1600" dirty="0">
              <a:solidFill>
                <a:srgbClr val="767171"/>
              </a:solidFill>
              <a:latin typeface="Helvetica" charset="0"/>
              <a:ea typeface="Helvetica" charset="0"/>
              <a:cs typeface="Helvetica" charset="0"/>
            </a:endParaRPr>
          </a:p>
          <a:p>
            <a:pPr marL="800100" lvl="1" indent="-342900">
              <a:buFont typeface="Arial" panose="020B0604020202020204" pitchFamily="34" charset="0"/>
              <a:buChar char="•"/>
            </a:pPr>
            <a:r>
              <a:rPr lang="en-US" sz="1600" dirty="0">
                <a:solidFill>
                  <a:srgbClr val="767171"/>
                </a:solidFill>
                <a:latin typeface="Helvetica" charset="0"/>
                <a:ea typeface="Helvetica" charset="0"/>
                <a:cs typeface="Helvetica" charset="0"/>
              </a:rPr>
              <a:t>Data Segmentation – if requested, data can be split into multiple outputs</a:t>
            </a:r>
          </a:p>
          <a:p>
            <a:pPr marL="800100" lvl="1" indent="-342900">
              <a:buFont typeface="Arial" panose="020B0604020202020204" pitchFamily="34" charset="0"/>
              <a:buChar char="•"/>
            </a:pPr>
            <a:r>
              <a:rPr lang="en-US" sz="1600" dirty="0">
                <a:solidFill>
                  <a:srgbClr val="767171"/>
                </a:solidFill>
                <a:latin typeface="Helvetica" charset="0"/>
                <a:ea typeface="Helvetica" charset="0"/>
                <a:cs typeface="Helvetica" charset="0"/>
              </a:rPr>
              <a:t>Data Appends – seeds, tracking IDs, version codes, vanity URLs, Version 3#, etc.…</a:t>
            </a:r>
          </a:p>
          <a:p>
            <a:pPr marL="800100" lvl="1" indent="-342900">
              <a:buFont typeface="Arial" panose="020B0604020202020204" pitchFamily="34" charset="0"/>
              <a:buChar char="•"/>
            </a:pPr>
            <a:r>
              <a:rPr lang="en-US" sz="1600" dirty="0">
                <a:solidFill>
                  <a:srgbClr val="767171"/>
                </a:solidFill>
                <a:latin typeface="Helvetica" charset="0"/>
                <a:ea typeface="Helvetica" charset="0"/>
                <a:cs typeface="Helvetica" charset="0"/>
              </a:rPr>
              <a:t>Quality Assurance and Reporting – data goes through various quality control; throughout the process. A final check and reports will be issued at the end of the processing run for internal approval, before data is </a:t>
            </a:r>
            <a:r>
              <a:rPr lang="en-US" sz="1600" dirty="0" smtClean="0">
                <a:solidFill>
                  <a:srgbClr val="767171"/>
                </a:solidFill>
                <a:latin typeface="Helvetica" charset="0"/>
                <a:ea typeface="Helvetica" charset="0"/>
                <a:cs typeface="Helvetica" charset="0"/>
              </a:rPr>
              <a:t>posted and released </a:t>
            </a:r>
            <a:r>
              <a:rPr lang="en-US" sz="1600" dirty="0">
                <a:solidFill>
                  <a:srgbClr val="767171"/>
                </a:solidFill>
                <a:latin typeface="Helvetica" charset="0"/>
                <a:ea typeface="Helvetica" charset="0"/>
                <a:cs typeface="Helvetica" charset="0"/>
              </a:rPr>
              <a:t>to the Lettershop</a:t>
            </a:r>
          </a:p>
          <a:p>
            <a:pPr marL="800100" lvl="1" indent="-342900">
              <a:buFont typeface="Arial" panose="020B0604020202020204" pitchFamily="34" charset="0"/>
              <a:buChar char="•"/>
            </a:pPr>
            <a:r>
              <a:rPr lang="en-US" sz="1600" dirty="0">
                <a:solidFill>
                  <a:srgbClr val="767171"/>
                </a:solidFill>
                <a:latin typeface="Helvetica" charset="0"/>
                <a:ea typeface="Helvetica" charset="0"/>
                <a:cs typeface="Helvetica" charset="0"/>
              </a:rPr>
              <a:t>Mail File Delivery Notification – an email notification detailing the file name, counts, number of files, SFTP, passwords and file location will be sent to the production and/or </a:t>
            </a:r>
            <a:r>
              <a:rPr lang="en-US" sz="1600" dirty="0" err="1">
                <a:solidFill>
                  <a:srgbClr val="767171"/>
                </a:solidFill>
                <a:latin typeface="Helvetica" charset="0"/>
                <a:ea typeface="Helvetica" charset="0"/>
                <a:cs typeface="Helvetica" charset="0"/>
              </a:rPr>
              <a:t>lettershop</a:t>
            </a:r>
            <a:r>
              <a:rPr lang="en-US" sz="1600" dirty="0">
                <a:solidFill>
                  <a:srgbClr val="767171"/>
                </a:solidFill>
                <a:latin typeface="Helvetica" charset="0"/>
                <a:ea typeface="Helvetica" charset="0"/>
                <a:cs typeface="Helvetica" charset="0"/>
              </a:rPr>
              <a:t> POC. File support documentation will also be sent: file layout, record dumps, NCOA/CASS </a:t>
            </a:r>
            <a:r>
              <a:rPr lang="en-US" sz="1600" dirty="0" smtClean="0">
                <a:solidFill>
                  <a:srgbClr val="767171"/>
                </a:solidFill>
                <a:latin typeface="Helvetica" charset="0"/>
                <a:ea typeface="Helvetica" charset="0"/>
                <a:cs typeface="Helvetica" charset="0"/>
              </a:rPr>
              <a:t>report, seed file and </a:t>
            </a:r>
            <a:r>
              <a:rPr lang="en-US" sz="1600" dirty="0" smtClean="0">
                <a:solidFill>
                  <a:srgbClr val="767171"/>
                </a:solidFill>
                <a:latin typeface="Helvetica" charset="0"/>
                <a:ea typeface="Helvetica" charset="0"/>
                <a:cs typeface="Helvetica" charset="0"/>
              </a:rPr>
              <a:t>matrix</a:t>
            </a:r>
            <a:endParaRPr lang="en-US" sz="1600" dirty="0">
              <a:solidFill>
                <a:srgbClr val="767171"/>
              </a:solidFill>
              <a:latin typeface="Helvetica" charset="0"/>
              <a:ea typeface="Helvetica" charset="0"/>
              <a:cs typeface="Helvetica" charset="0"/>
            </a:endParaRPr>
          </a:p>
          <a:p>
            <a:pPr lvl="1" algn="ctr"/>
            <a:r>
              <a:rPr lang="en-US" sz="1600" dirty="0">
                <a:solidFill>
                  <a:srgbClr val="FF0000"/>
                </a:solidFill>
                <a:latin typeface="Helvetica" charset="0"/>
                <a:ea typeface="Helvetica" charset="0"/>
                <a:cs typeface="Helvetica" charset="0"/>
              </a:rPr>
              <a:t>Opt-out compliance: Lettershop must drop mail 30 calendar days from when the files are </a:t>
            </a:r>
            <a:r>
              <a:rPr lang="en-US" sz="1600" dirty="0" smtClean="0">
                <a:solidFill>
                  <a:srgbClr val="FF0000"/>
                </a:solidFill>
                <a:latin typeface="Helvetica" charset="0"/>
                <a:ea typeface="Helvetica" charset="0"/>
                <a:cs typeface="Helvetica" charset="0"/>
              </a:rPr>
              <a:t>posted</a:t>
            </a:r>
            <a:endParaRPr lang="en-US" sz="1600" dirty="0">
              <a:solidFill>
                <a:srgbClr val="FF0000"/>
              </a:solidFill>
              <a:latin typeface="Helvetica" charset="0"/>
              <a:ea typeface="Helvetica" charset="0"/>
              <a:cs typeface="Helvetica" charset="0"/>
            </a:endParaRPr>
          </a:p>
          <a:p>
            <a:r>
              <a:rPr lang="en-US" sz="1600" u="sng" dirty="0">
                <a:solidFill>
                  <a:schemeClr val="accent5"/>
                </a:solidFill>
                <a:latin typeface="Helvetica" charset="0"/>
                <a:ea typeface="Helvetica" charset="0"/>
                <a:cs typeface="Helvetica" charset="0"/>
              </a:rPr>
              <a:t>Who’s the facilitator</a:t>
            </a:r>
            <a:r>
              <a:rPr lang="en-US" sz="1600" dirty="0">
                <a:solidFill>
                  <a:srgbClr val="767171"/>
                </a:solidFill>
                <a:latin typeface="Helvetica" charset="0"/>
                <a:ea typeface="Helvetica" charset="0"/>
                <a:cs typeface="Helvetica" charset="0"/>
              </a:rPr>
              <a:t>: Marketing </a:t>
            </a:r>
            <a:r>
              <a:rPr lang="en-US" sz="1600" dirty="0" smtClean="0">
                <a:solidFill>
                  <a:srgbClr val="767171"/>
                </a:solidFill>
                <a:latin typeface="Helvetica" charset="0"/>
                <a:ea typeface="Helvetica" charset="0"/>
                <a:cs typeface="Helvetica" charset="0"/>
              </a:rPr>
              <a:t>Operations</a:t>
            </a:r>
            <a:endParaRPr lang="en-US" sz="1600" dirty="0">
              <a:solidFill>
                <a:srgbClr val="767171"/>
              </a:solidFill>
              <a:latin typeface="Helvetica" charset="0"/>
              <a:ea typeface="Helvetica" charset="0"/>
              <a:cs typeface="Helvetica" charset="0"/>
            </a:endParaRPr>
          </a:p>
          <a:p>
            <a:r>
              <a:rPr lang="en-US" sz="1600" u="sng" dirty="0">
                <a:solidFill>
                  <a:schemeClr val="accent5"/>
                </a:solidFill>
                <a:latin typeface="Helvetica" charset="0"/>
                <a:ea typeface="Helvetica" charset="0"/>
                <a:cs typeface="Helvetica" charset="0"/>
              </a:rPr>
              <a:t>Who’s involved</a:t>
            </a:r>
            <a:r>
              <a:rPr lang="en-US" sz="1600" dirty="0">
                <a:solidFill>
                  <a:srgbClr val="767171"/>
                </a:solidFill>
                <a:latin typeface="Helvetica" charset="0"/>
                <a:ea typeface="Helvetica" charset="0"/>
                <a:cs typeface="Helvetica" charset="0"/>
              </a:rPr>
              <a:t>: Marketing Operations, Data Processing Vendor (Cross Country Computer) </a:t>
            </a:r>
          </a:p>
          <a:p>
            <a:r>
              <a:rPr lang="en-US" sz="1600" u="sng" dirty="0">
                <a:solidFill>
                  <a:schemeClr val="accent5"/>
                </a:solidFill>
                <a:latin typeface="Helvetica" charset="0"/>
                <a:ea typeface="Helvetica" charset="0"/>
                <a:cs typeface="Helvetica" charset="0"/>
              </a:rPr>
              <a:t>When does it occur</a:t>
            </a:r>
            <a:r>
              <a:rPr lang="en-US" sz="1600" dirty="0">
                <a:solidFill>
                  <a:srgbClr val="767171"/>
                </a:solidFill>
                <a:latin typeface="Helvetica" charset="0"/>
                <a:ea typeface="Helvetica" charset="0"/>
                <a:cs typeface="Helvetica" charset="0"/>
              </a:rPr>
              <a:t>: Starts after waterfall approval, completed </a:t>
            </a:r>
            <a:r>
              <a:rPr lang="en-US" sz="1600" dirty="0" smtClean="0">
                <a:solidFill>
                  <a:srgbClr val="767171"/>
                </a:solidFill>
                <a:latin typeface="Helvetica" charset="0"/>
                <a:ea typeface="Helvetica" charset="0"/>
                <a:cs typeface="Helvetica" charset="0"/>
              </a:rPr>
              <a:t>~3-5 </a:t>
            </a:r>
            <a:r>
              <a:rPr lang="en-US" sz="1600" dirty="0">
                <a:solidFill>
                  <a:srgbClr val="767171"/>
                </a:solidFill>
                <a:latin typeface="Helvetica" charset="0"/>
                <a:ea typeface="Helvetica" charset="0"/>
                <a:cs typeface="Helvetica" charset="0"/>
              </a:rPr>
              <a:t>business </a:t>
            </a:r>
            <a:r>
              <a:rPr lang="en-US" sz="1600" dirty="0" smtClean="0">
                <a:solidFill>
                  <a:srgbClr val="767171"/>
                </a:solidFill>
                <a:latin typeface="Helvetica" charset="0"/>
                <a:ea typeface="Helvetica" charset="0"/>
                <a:cs typeface="Helvetica" charset="0"/>
              </a:rPr>
              <a:t>days</a:t>
            </a:r>
            <a:endParaRPr lang="en-US" sz="1600" dirty="0">
              <a:solidFill>
                <a:srgbClr val="767171"/>
              </a:solidFill>
              <a:latin typeface="Helvetica" charset="0"/>
              <a:ea typeface="Helvetica" charset="0"/>
              <a:cs typeface="Helvetica" charset="0"/>
            </a:endParaRPr>
          </a:p>
          <a:p>
            <a:r>
              <a:rPr lang="en-US" sz="1600" u="sng" dirty="0">
                <a:solidFill>
                  <a:schemeClr val="accent5"/>
                </a:solidFill>
                <a:latin typeface="Helvetica" charset="0"/>
                <a:ea typeface="Helvetica" charset="0"/>
                <a:cs typeface="Helvetica" charset="0"/>
              </a:rPr>
              <a:t>Next steps</a:t>
            </a:r>
            <a:r>
              <a:rPr lang="en-US" sz="1600" dirty="0">
                <a:solidFill>
                  <a:srgbClr val="767171"/>
                </a:solidFill>
                <a:latin typeface="Helvetica" charset="0"/>
                <a:ea typeface="Helvetica" charset="0"/>
                <a:cs typeface="Helvetica" charset="0"/>
              </a:rPr>
              <a:t>: Data processing completed and files are ready for Lettershop retrieval </a:t>
            </a:r>
          </a:p>
        </p:txBody>
      </p:sp>
    </p:spTree>
    <p:extLst>
      <p:ext uri="{BB962C8B-B14F-4D97-AF65-F5344CB8AC3E}">
        <p14:creationId xmlns:p14="http://schemas.microsoft.com/office/powerpoint/2010/main" val="3137514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41</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32 – The Release</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1885" y="952655"/>
            <a:ext cx="11504024" cy="5632311"/>
          </a:xfrm>
          <a:prstGeom prst="rect">
            <a:avLst/>
          </a:prstGeom>
          <a:noFill/>
        </p:spPr>
        <p:txBody>
          <a:bodyPr wrap="square" rtlCol="0" anchor="ctr" anchorCtr="0">
            <a:spAutoFit/>
          </a:bodyPr>
          <a:lstStyle/>
          <a:p>
            <a:pPr lvl="0">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approved files are transferred to the </a:t>
            </a:r>
            <a:r>
              <a:rPr lang="en-US" dirty="0" smtClean="0">
                <a:solidFill>
                  <a:srgbClr val="767171"/>
                </a:solidFill>
                <a:latin typeface="Helvetica" charset="0"/>
                <a:ea typeface="Helvetica" charset="0"/>
                <a:cs typeface="Helvetica" charset="0"/>
              </a:rPr>
              <a:t>production vendor </a:t>
            </a:r>
            <a:r>
              <a:rPr lang="en-US" dirty="0">
                <a:solidFill>
                  <a:srgbClr val="767171"/>
                </a:solidFill>
                <a:latin typeface="Helvetica" charset="0"/>
                <a:ea typeface="Helvetica" charset="0"/>
                <a:cs typeface="Helvetica" charset="0"/>
              </a:rPr>
              <a:t>via </a:t>
            </a:r>
            <a:r>
              <a:rPr lang="en-US" dirty="0" err="1" smtClean="0">
                <a:solidFill>
                  <a:srgbClr val="767171"/>
                </a:solidFill>
                <a:latin typeface="Helvetica" charset="0"/>
                <a:ea typeface="Helvetica" charset="0"/>
                <a:cs typeface="Helvetica" charset="0"/>
              </a:rPr>
              <a:t>WebCargo</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A copy of the Mechanical Release Form is provided by Production</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pPr lvl="0">
              <a:lnSpc>
                <a:spcPct val="150000"/>
              </a:lnSpc>
            </a:pPr>
            <a:r>
              <a:rPr lang="en-US" dirty="0">
                <a:solidFill>
                  <a:srgbClr val="767171"/>
                </a:solidFill>
                <a:latin typeface="Helvetica" charset="0"/>
                <a:ea typeface="Helvetica" charset="0"/>
                <a:cs typeface="Helvetica" charset="0"/>
              </a:rPr>
              <a:t>It includes for reference:</a:t>
            </a: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PDFs</a:t>
            </a:r>
          </a:p>
          <a:p>
            <a:pPr marL="800100" lvl="1" indent="-342900">
              <a:buFont typeface="Arial" panose="020B0604020202020204" pitchFamily="34" charset="0"/>
              <a:buChar char="•"/>
            </a:pPr>
            <a:r>
              <a:rPr lang="en-US" dirty="0">
                <a:solidFill>
                  <a:srgbClr val="767171"/>
                </a:solidFill>
                <a:latin typeface="Helvetica" charset="0"/>
                <a:ea typeface="Helvetica" charset="0"/>
                <a:cs typeface="Helvetica" charset="0"/>
              </a:rPr>
              <a:t>Color </a:t>
            </a:r>
            <a:r>
              <a:rPr lang="en-US" dirty="0" smtClean="0">
                <a:solidFill>
                  <a:srgbClr val="767171"/>
                </a:solidFill>
                <a:latin typeface="Helvetica" charset="0"/>
                <a:ea typeface="Helvetica" charset="0"/>
                <a:cs typeface="Helvetica" charset="0"/>
              </a:rPr>
              <a:t>breaks</a:t>
            </a:r>
            <a:endParaRPr lang="en-US" dirty="0">
              <a:solidFill>
                <a:srgbClr val="767171"/>
              </a:solidFill>
              <a:latin typeface="Helvetica" charset="0"/>
              <a:ea typeface="Helvetica" charset="0"/>
              <a:cs typeface="Helvetica" charset="0"/>
            </a:endParaRPr>
          </a:p>
          <a:p>
            <a:pPr marL="800100" lvl="1" indent="-342900">
              <a:buFont typeface="Arial" panose="020B0604020202020204" pitchFamily="34" charset="0"/>
              <a:buChar char="•"/>
            </a:pPr>
            <a:r>
              <a:rPr lang="en-US" dirty="0" smtClean="0">
                <a:solidFill>
                  <a:srgbClr val="767171"/>
                </a:solidFill>
                <a:latin typeface="Helvetica" charset="0"/>
                <a:ea typeface="Helvetica" charset="0"/>
                <a:cs typeface="Helvetica" charset="0"/>
              </a:rPr>
              <a:t>File Location</a:t>
            </a:r>
          </a:p>
          <a:p>
            <a:pPr marL="800100" lvl="1" indent="-342900">
              <a:buFont typeface="Arial" panose="020B0604020202020204" pitchFamily="34" charset="0"/>
              <a:buChar char="•"/>
            </a:pPr>
            <a:r>
              <a:rPr lang="en-US" dirty="0" smtClean="0">
                <a:solidFill>
                  <a:srgbClr val="767171"/>
                </a:solidFill>
                <a:latin typeface="Helvetica" charset="0"/>
                <a:ea typeface="Helvetica" charset="0"/>
                <a:cs typeface="Helvetica" charset="0"/>
              </a:rPr>
              <a:t>Layered InDesign file</a:t>
            </a:r>
          </a:p>
          <a:p>
            <a:pPr marL="800100" lvl="1" indent="-342900">
              <a:buFont typeface="Arial" panose="020B0604020202020204" pitchFamily="34" charset="0"/>
              <a:buChar char="•"/>
            </a:pPr>
            <a:r>
              <a:rPr lang="en-US" dirty="0" smtClean="0">
                <a:solidFill>
                  <a:srgbClr val="767171"/>
                </a:solidFill>
                <a:latin typeface="Helvetica" charset="0"/>
                <a:ea typeface="Helvetica" charset="0"/>
                <a:cs typeface="Helvetica" charset="0"/>
              </a:rPr>
              <a:t>Mechanical Release Form </a:t>
            </a:r>
          </a:p>
          <a:p>
            <a:pPr lvl="0">
              <a:lnSpc>
                <a:spcPct val="150000"/>
              </a:lnSpc>
            </a:pPr>
            <a:r>
              <a:rPr lang="en-US" dirty="0" smtClean="0">
                <a:solidFill>
                  <a:srgbClr val="767171"/>
                </a:solidFill>
                <a:latin typeface="Helvetica" charset="0"/>
                <a:ea typeface="Helvetica" charset="0"/>
                <a:cs typeface="Helvetica" charset="0"/>
              </a:rPr>
              <a:t>Studio </a:t>
            </a:r>
            <a:r>
              <a:rPr lang="en-US" dirty="0">
                <a:solidFill>
                  <a:srgbClr val="767171"/>
                </a:solidFill>
                <a:latin typeface="Helvetica" charset="0"/>
                <a:ea typeface="Helvetica" charset="0"/>
                <a:cs typeface="Helvetica" charset="0"/>
              </a:rPr>
              <a:t>notifies internal team of the file posting. Account provides 2 hardcopies of the mechanicals and color break to Production. Production then follows up with the </a:t>
            </a:r>
            <a:r>
              <a:rPr lang="en-US" dirty="0" smtClean="0">
                <a:solidFill>
                  <a:srgbClr val="767171"/>
                </a:solidFill>
                <a:latin typeface="Helvetica" charset="0"/>
                <a:ea typeface="Helvetica" charset="0"/>
                <a:cs typeface="Helvetica" charset="0"/>
              </a:rPr>
              <a:t>Vendor.</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Production/Studio</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Production, </a:t>
            </a:r>
            <a:r>
              <a:rPr lang="en-US" dirty="0" smtClean="0">
                <a:solidFill>
                  <a:srgbClr val="767171"/>
                </a:solidFill>
                <a:latin typeface="Helvetica" charset="0"/>
                <a:ea typeface="Helvetica" charset="0"/>
                <a:cs typeface="Helvetica" charset="0"/>
              </a:rPr>
              <a:t>Project Management, Studio</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upon Client approval of final mechanicals. The entire mechanical release process takes ~3-4 hours, depending on the job </a:t>
            </a:r>
            <a:r>
              <a:rPr lang="en-US" dirty="0" smtClean="0">
                <a:solidFill>
                  <a:srgbClr val="767171"/>
                </a:solidFill>
                <a:latin typeface="Helvetica" charset="0"/>
                <a:ea typeface="Helvetica" charset="0"/>
                <a:cs typeface="Helvetica" charset="0"/>
              </a:rPr>
              <a:t>complexity</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P</a:t>
            </a:r>
            <a:r>
              <a:rPr lang="en-US" dirty="0" smtClean="0">
                <a:solidFill>
                  <a:srgbClr val="767171"/>
                </a:solidFill>
                <a:latin typeface="Helvetica" charset="0"/>
                <a:ea typeface="Helvetica" charset="0"/>
                <a:cs typeface="Helvetica" charset="0"/>
              </a:rPr>
              <a:t>roduction prepares </a:t>
            </a:r>
            <a:r>
              <a:rPr lang="en-US" dirty="0" err="1" smtClean="0">
                <a:solidFill>
                  <a:srgbClr val="767171"/>
                </a:solidFill>
                <a:latin typeface="Helvetica" charset="0"/>
                <a:ea typeface="Helvetica" charset="0"/>
                <a:cs typeface="Helvetica" charset="0"/>
              </a:rPr>
              <a:t>lettershop</a:t>
            </a:r>
            <a:r>
              <a:rPr lang="en-US" dirty="0" smtClean="0">
                <a:solidFill>
                  <a:srgbClr val="767171"/>
                </a:solidFill>
                <a:latin typeface="Helvetica" charset="0"/>
                <a:ea typeface="Helvetica" charset="0"/>
                <a:cs typeface="Helvetica" charset="0"/>
              </a:rPr>
              <a:t> instructions to send to the vendor.  Vendor produce proofs and lives</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637735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42</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31b – Data Processing (Phase 2)</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142" y="1186881"/>
            <a:ext cx="11556275" cy="2554545"/>
          </a:xfrm>
          <a:prstGeom prst="rect">
            <a:avLst/>
          </a:prstGeom>
          <a:noFill/>
        </p:spPr>
        <p:txBody>
          <a:bodyPr wrap="square" rtlCol="0" anchor="ctr" anchorCtr="0">
            <a:spAutoFit/>
          </a:bodyPr>
          <a:lstStyle/>
          <a:p>
            <a:r>
              <a:rPr lang="en-US" sz="1600" u="sng" dirty="0" smtClean="0">
                <a:solidFill>
                  <a:schemeClr val="accent5"/>
                </a:solidFill>
                <a:latin typeface="Helvetica" charset="0"/>
                <a:ea typeface="Helvetica" charset="0"/>
                <a:cs typeface="Helvetica" charset="0"/>
              </a:rPr>
              <a:t>Key items to know</a:t>
            </a:r>
            <a:r>
              <a:rPr lang="en-US" sz="1600" dirty="0" smtClean="0">
                <a:solidFill>
                  <a:srgbClr val="767171"/>
                </a:solidFill>
                <a:latin typeface="Helvetica" charset="0"/>
                <a:ea typeface="Helvetica" charset="0"/>
                <a:cs typeface="Helvetica" charset="0"/>
              </a:rPr>
              <a:t>: </a:t>
            </a:r>
          </a:p>
          <a:p>
            <a:pPr marL="742950" lvl="1" indent="-285750">
              <a:buFont typeface="Arial" panose="020B0604020202020204" pitchFamily="34" charset="0"/>
              <a:buChar char="•"/>
            </a:pPr>
            <a:r>
              <a:rPr lang="en-US" sz="1600" dirty="0" smtClean="0">
                <a:solidFill>
                  <a:srgbClr val="767171"/>
                </a:solidFill>
                <a:latin typeface="Helvetica" charset="0"/>
                <a:ea typeface="Helvetica" charset="0"/>
                <a:cs typeface="Helvetica" charset="0"/>
              </a:rPr>
              <a:t>Seed Lists</a:t>
            </a:r>
          </a:p>
          <a:p>
            <a:pPr marL="1200150" lvl="2" indent="-285750">
              <a:buFont typeface="Arial" panose="020B0604020202020204" pitchFamily="34" charset="0"/>
              <a:buChar char="•"/>
            </a:pPr>
            <a:r>
              <a:rPr lang="en-US" sz="1600" dirty="0" smtClean="0">
                <a:solidFill>
                  <a:srgbClr val="767171"/>
                </a:solidFill>
                <a:latin typeface="Helvetica" charset="0"/>
                <a:ea typeface="Helvetica" charset="0"/>
                <a:cs typeface="Helvetica" charset="0"/>
              </a:rPr>
              <a:t>checked by Account Management to make sure seeds are up to date</a:t>
            </a:r>
          </a:p>
          <a:p>
            <a:pPr marL="1200150" lvl="2" indent="-285750">
              <a:buFont typeface="Arial" panose="020B0604020202020204" pitchFamily="34" charset="0"/>
              <a:buChar char="•"/>
            </a:pPr>
            <a:r>
              <a:rPr lang="en-US" sz="1600" dirty="0" smtClean="0">
                <a:solidFill>
                  <a:srgbClr val="767171"/>
                </a:solidFill>
                <a:latin typeface="Helvetica" charset="0"/>
                <a:ea typeface="Helvetica" charset="0"/>
                <a:cs typeface="Helvetica" charset="0"/>
              </a:rPr>
              <a:t>only send MOPs the relevant tabs being used, delete tabs not used to eliminate confusion </a:t>
            </a:r>
          </a:p>
          <a:p>
            <a:pPr marL="742950" lvl="1" indent="-285750">
              <a:buFont typeface="Arial" panose="020B0604020202020204" pitchFamily="34" charset="0"/>
              <a:buChar char="•"/>
            </a:pPr>
            <a:r>
              <a:rPr lang="en-US" sz="1600" dirty="0" smtClean="0">
                <a:solidFill>
                  <a:srgbClr val="767171"/>
                </a:solidFill>
                <a:latin typeface="Helvetica" charset="0"/>
                <a:ea typeface="Helvetica" charset="0"/>
                <a:cs typeface="Helvetica" charset="0"/>
              </a:rPr>
              <a:t>Matrix</a:t>
            </a:r>
          </a:p>
          <a:p>
            <a:pPr marL="1200150" lvl="2" indent="-285750">
              <a:buFont typeface="Arial" panose="020B0604020202020204" pitchFamily="34" charset="0"/>
              <a:buChar char="•"/>
            </a:pPr>
            <a:r>
              <a:rPr lang="en-US" sz="1600" dirty="0" smtClean="0">
                <a:solidFill>
                  <a:srgbClr val="767171"/>
                </a:solidFill>
                <a:latin typeface="Helvetica" charset="0"/>
                <a:ea typeface="Helvetica" charset="0"/>
                <a:cs typeface="Helvetica" charset="0"/>
              </a:rPr>
              <a:t>finalized and checked before submitting to MOPs</a:t>
            </a:r>
          </a:p>
          <a:p>
            <a:pPr marL="1200150" lvl="2" indent="-285750">
              <a:buFont typeface="Arial" panose="020B0604020202020204" pitchFamily="34" charset="0"/>
              <a:buChar char="•"/>
            </a:pPr>
            <a:r>
              <a:rPr lang="en-US" sz="1600" dirty="0">
                <a:solidFill>
                  <a:srgbClr val="767171"/>
                </a:solidFill>
                <a:latin typeface="Helvetica" charset="0"/>
                <a:ea typeface="Helvetica" charset="0"/>
                <a:cs typeface="Helvetica" charset="0"/>
              </a:rPr>
              <a:t>Check drop dates, </a:t>
            </a:r>
            <a:r>
              <a:rPr lang="en-US" sz="1600" dirty="0" smtClean="0">
                <a:solidFill>
                  <a:srgbClr val="767171"/>
                </a:solidFill>
                <a:latin typeface="Helvetica" charset="0"/>
                <a:ea typeface="Helvetica" charset="0"/>
                <a:cs typeface="Helvetica" charset="0"/>
              </a:rPr>
              <a:t>if </a:t>
            </a:r>
            <a:r>
              <a:rPr lang="en-US" sz="1600" dirty="0">
                <a:solidFill>
                  <a:srgbClr val="767171"/>
                </a:solidFill>
                <a:latin typeface="Helvetica" charset="0"/>
                <a:ea typeface="Helvetica" charset="0"/>
                <a:cs typeface="Helvetica" charset="0"/>
              </a:rPr>
              <a:t>there are multiple drop dates</a:t>
            </a:r>
          </a:p>
          <a:p>
            <a:pPr marL="1200150" lvl="2" indent="-285750">
              <a:buFont typeface="Arial" panose="020B0604020202020204" pitchFamily="34" charset="0"/>
              <a:buChar char="•"/>
            </a:pPr>
            <a:r>
              <a:rPr lang="en-US" sz="1600" dirty="0" smtClean="0">
                <a:solidFill>
                  <a:srgbClr val="767171"/>
                </a:solidFill>
                <a:latin typeface="Helvetica" charset="0"/>
                <a:ea typeface="Helvetica" charset="0"/>
                <a:cs typeface="Helvetica" charset="0"/>
              </a:rPr>
              <a:t>URLs are checked</a:t>
            </a:r>
          </a:p>
          <a:p>
            <a:pPr marL="1200150" lvl="2" indent="-285750">
              <a:buFont typeface="Arial" panose="020B0604020202020204" pitchFamily="34" charset="0"/>
              <a:buChar char="•"/>
            </a:pPr>
            <a:r>
              <a:rPr lang="en-US" sz="1600" dirty="0" smtClean="0">
                <a:solidFill>
                  <a:srgbClr val="767171"/>
                </a:solidFill>
                <a:latin typeface="Helvetica" charset="0"/>
                <a:ea typeface="Helvetica" charset="0"/>
                <a:cs typeface="Helvetica" charset="0"/>
              </a:rPr>
              <a:t>Check all versions are accounted for</a:t>
            </a:r>
          </a:p>
          <a:p>
            <a:pPr marL="1200150" lvl="2" indent="-285750">
              <a:buFont typeface="Arial" panose="020B0604020202020204" pitchFamily="34" charset="0"/>
              <a:buChar char="•"/>
            </a:pPr>
            <a:endParaRPr lang="en-US" sz="1600" dirty="0">
              <a:solidFill>
                <a:srgbClr val="767171"/>
              </a:solidFill>
              <a:latin typeface="Helvetica" charset="0"/>
              <a:ea typeface="Helvetica" charset="0"/>
              <a:cs typeface="Helvetica" charset="0"/>
            </a:endParaRPr>
          </a:p>
        </p:txBody>
      </p:sp>
      <p:pic>
        <p:nvPicPr>
          <p:cNvPr id="2" name="Picture 1"/>
          <p:cNvPicPr>
            <a:picLocks noChangeAspect="1"/>
          </p:cNvPicPr>
          <p:nvPr/>
        </p:nvPicPr>
        <p:blipFill>
          <a:blip r:embed="rId5"/>
          <a:stretch>
            <a:fillRect/>
          </a:stretch>
        </p:blipFill>
        <p:spPr>
          <a:xfrm>
            <a:off x="6242190" y="2598919"/>
            <a:ext cx="5510539" cy="3298490"/>
          </a:xfrm>
          <a:prstGeom prst="rect">
            <a:avLst/>
          </a:prstGeom>
        </p:spPr>
      </p:pic>
    </p:spTree>
    <p:extLst>
      <p:ext uri="{BB962C8B-B14F-4D97-AF65-F5344CB8AC3E}">
        <p14:creationId xmlns:p14="http://schemas.microsoft.com/office/powerpoint/2010/main" val="32282356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43</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 The Mechanical Release Form (MRF)</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3124200" y="1148678"/>
            <a:ext cx="5641956" cy="5227470"/>
          </a:xfrm>
          <a:prstGeom prst="rect">
            <a:avLst/>
          </a:prstGeom>
        </p:spPr>
      </p:pic>
    </p:spTree>
    <p:extLst>
      <p:ext uri="{BB962C8B-B14F-4D97-AF65-F5344CB8AC3E}">
        <p14:creationId xmlns:p14="http://schemas.microsoft.com/office/powerpoint/2010/main" val="2363428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44</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33 – The Routing Process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9965" y="985078"/>
            <a:ext cx="11360844" cy="5470728"/>
          </a:xfrm>
          <a:prstGeom prst="rect">
            <a:avLst/>
          </a:prstGeom>
          <a:noFill/>
        </p:spPr>
        <p:txBody>
          <a:bodyPr wrap="square" rtlCol="0" anchor="ctr" anchorCtr="0">
            <a:spAutoFit/>
          </a:bodyPr>
          <a:lstStyle/>
          <a:p>
            <a:pPr lvl="0">
              <a:lnSpc>
                <a:spcPct val="150000"/>
              </a:lnSpc>
            </a:pPr>
            <a:r>
              <a:rPr lang="en-US" sz="1600" u="sng" dirty="0">
                <a:solidFill>
                  <a:schemeClr val="accent5"/>
                </a:solidFill>
                <a:latin typeface="Helvetica" charset="0"/>
                <a:ea typeface="Helvetica" charset="0"/>
                <a:cs typeface="Helvetica" charset="0"/>
              </a:rPr>
              <a:t>What is it</a:t>
            </a:r>
            <a:r>
              <a:rPr lang="en-US" sz="1600" dirty="0">
                <a:solidFill>
                  <a:srgbClr val="767171"/>
                </a:solidFill>
                <a:latin typeface="Helvetica" charset="0"/>
                <a:ea typeface="Helvetica" charset="0"/>
                <a:cs typeface="Helvetica" charset="0"/>
              </a:rPr>
              <a:t>: Once Production receives </a:t>
            </a:r>
            <a:r>
              <a:rPr lang="en-US" sz="1600" dirty="0" smtClean="0">
                <a:solidFill>
                  <a:srgbClr val="767171"/>
                </a:solidFill>
                <a:latin typeface="Helvetica" charset="0"/>
                <a:ea typeface="Helvetica" charset="0"/>
                <a:cs typeface="Helvetica" charset="0"/>
              </a:rPr>
              <a:t>proofs/lives </a:t>
            </a:r>
            <a:r>
              <a:rPr lang="en-US" sz="1600" dirty="0">
                <a:solidFill>
                  <a:srgbClr val="767171"/>
                </a:solidFill>
                <a:latin typeface="Helvetica" charset="0"/>
                <a:ea typeface="Helvetica" charset="0"/>
                <a:cs typeface="Helvetica" charset="0"/>
              </a:rPr>
              <a:t>from the </a:t>
            </a:r>
            <a:r>
              <a:rPr lang="en-US" sz="1600" dirty="0" smtClean="0">
                <a:solidFill>
                  <a:srgbClr val="767171"/>
                </a:solidFill>
                <a:latin typeface="Helvetica" charset="0"/>
                <a:ea typeface="Helvetica" charset="0"/>
                <a:cs typeface="Helvetica" charset="0"/>
              </a:rPr>
              <a:t>vendor, </a:t>
            </a:r>
            <a:r>
              <a:rPr lang="en-US" sz="1600" dirty="0">
                <a:solidFill>
                  <a:srgbClr val="767171"/>
                </a:solidFill>
                <a:latin typeface="Helvetica" charset="0"/>
                <a:ea typeface="Helvetica" charset="0"/>
                <a:cs typeface="Helvetica" charset="0"/>
              </a:rPr>
              <a:t>they are routed through the </a:t>
            </a:r>
            <a:r>
              <a:rPr lang="en-US" sz="1600" dirty="0" smtClean="0">
                <a:solidFill>
                  <a:srgbClr val="767171"/>
                </a:solidFill>
                <a:latin typeface="Helvetica" charset="0"/>
                <a:ea typeface="Helvetica" charset="0"/>
                <a:cs typeface="Helvetica" charset="0"/>
              </a:rPr>
              <a:t>Agency </a:t>
            </a:r>
            <a:r>
              <a:rPr lang="en-US" sz="1600" dirty="0">
                <a:solidFill>
                  <a:srgbClr val="767171"/>
                </a:solidFill>
                <a:latin typeface="Helvetica" charset="0"/>
                <a:ea typeface="Helvetica" charset="0"/>
                <a:cs typeface="Helvetica" charset="0"/>
              </a:rPr>
              <a:t>as well to the Client for approval.  Production reviews and creates a routing cover sheet before giving the proofs to </a:t>
            </a:r>
            <a:r>
              <a:rPr lang="en-US" sz="1600" dirty="0" smtClean="0">
                <a:solidFill>
                  <a:srgbClr val="767171"/>
                </a:solidFill>
                <a:latin typeface="Helvetica" charset="0"/>
                <a:ea typeface="Helvetica" charset="0"/>
                <a:cs typeface="Helvetica" charset="0"/>
              </a:rPr>
              <a:t>Account/Project </a:t>
            </a:r>
            <a:r>
              <a:rPr lang="en-US" sz="1600" dirty="0">
                <a:solidFill>
                  <a:srgbClr val="767171"/>
                </a:solidFill>
                <a:latin typeface="Helvetica" charset="0"/>
                <a:ea typeface="Helvetica" charset="0"/>
                <a:cs typeface="Helvetica" charset="0"/>
              </a:rPr>
              <a:t>Management</a:t>
            </a:r>
            <a:r>
              <a:rPr lang="en-US" sz="1600" dirty="0" smtClean="0">
                <a:solidFill>
                  <a:srgbClr val="767171"/>
                </a:solidFill>
                <a:latin typeface="Helvetica" charset="0"/>
                <a:ea typeface="Helvetica" charset="0"/>
                <a:cs typeface="Helvetica" charset="0"/>
              </a:rPr>
              <a:t>. Account/Project </a:t>
            </a:r>
            <a:r>
              <a:rPr lang="en-US" sz="1600" dirty="0">
                <a:solidFill>
                  <a:srgbClr val="767171"/>
                </a:solidFill>
                <a:latin typeface="Helvetica" charset="0"/>
                <a:ea typeface="Helvetica" charset="0"/>
                <a:cs typeface="Helvetica" charset="0"/>
              </a:rPr>
              <a:t>Management stamps each proof and places them into the job jacket. The job jacket is routed to each department for their review and </a:t>
            </a:r>
            <a:r>
              <a:rPr lang="en-US" sz="1600" dirty="0" smtClean="0">
                <a:solidFill>
                  <a:srgbClr val="767171"/>
                </a:solidFill>
                <a:latin typeface="Helvetica" charset="0"/>
                <a:ea typeface="Helvetica" charset="0"/>
                <a:cs typeface="Helvetica" charset="0"/>
              </a:rPr>
              <a:t>approval.</a:t>
            </a:r>
            <a:endParaRPr lang="en-US" sz="1600" dirty="0">
              <a:solidFill>
                <a:srgbClr val="767171"/>
              </a:solidFill>
              <a:latin typeface="Helvetica" charset="0"/>
              <a:ea typeface="Helvetica" charset="0"/>
              <a:cs typeface="Helvetica" charset="0"/>
            </a:endParaRPr>
          </a:p>
          <a:p>
            <a:pPr>
              <a:lnSpc>
                <a:spcPct val="150000"/>
              </a:lnSpc>
            </a:pPr>
            <a:endParaRPr lang="en-US" sz="300" u="sng" dirty="0" smtClean="0">
              <a:solidFill>
                <a:srgbClr val="767171"/>
              </a:solidFill>
              <a:latin typeface="Helvetica" charset="0"/>
              <a:ea typeface="Helvetica" charset="0"/>
              <a:cs typeface="Helvetica" charset="0"/>
            </a:endParaRPr>
          </a:p>
          <a:p>
            <a:pPr>
              <a:lnSpc>
                <a:spcPct val="150000"/>
              </a:lnSpc>
            </a:pPr>
            <a:r>
              <a:rPr lang="en-US" sz="1600" u="sng" dirty="0" smtClean="0">
                <a:solidFill>
                  <a:schemeClr val="accent5"/>
                </a:solidFill>
                <a:latin typeface="Helvetica" charset="0"/>
                <a:ea typeface="Helvetica" charset="0"/>
                <a:cs typeface="Helvetica" charset="0"/>
              </a:rPr>
              <a:t>Who’s </a:t>
            </a:r>
            <a:r>
              <a:rPr lang="en-US" sz="1600" u="sng" dirty="0">
                <a:solidFill>
                  <a:schemeClr val="accent5"/>
                </a:solidFill>
                <a:latin typeface="Helvetica" charset="0"/>
                <a:ea typeface="Helvetica" charset="0"/>
                <a:cs typeface="Helvetica" charset="0"/>
              </a:rPr>
              <a:t>the facilitator</a:t>
            </a:r>
            <a:r>
              <a:rPr lang="en-US" sz="1600" dirty="0">
                <a:solidFill>
                  <a:srgbClr val="767171"/>
                </a:solidFill>
                <a:latin typeface="Helvetica" charset="0"/>
                <a:ea typeface="Helvetica" charset="0"/>
                <a:cs typeface="Helvetica" charset="0"/>
              </a:rPr>
              <a:t>: Production, Account Management, Project </a:t>
            </a:r>
            <a:r>
              <a:rPr lang="en-US" sz="1600" dirty="0" smtClean="0">
                <a:solidFill>
                  <a:srgbClr val="767171"/>
                </a:solidFill>
                <a:latin typeface="Helvetica" charset="0"/>
                <a:ea typeface="Helvetica" charset="0"/>
                <a:cs typeface="Helvetica" charset="0"/>
              </a:rPr>
              <a:t>Management</a:t>
            </a:r>
            <a:endParaRPr lang="en-US" sz="1600" dirty="0">
              <a:solidFill>
                <a:srgbClr val="767171"/>
              </a:solidFill>
              <a:latin typeface="Helvetica" charset="0"/>
              <a:ea typeface="Helvetica" charset="0"/>
              <a:cs typeface="Helvetica" charset="0"/>
            </a:endParaRPr>
          </a:p>
          <a:p>
            <a:pPr>
              <a:lnSpc>
                <a:spcPct val="150000"/>
              </a:lnSpc>
            </a:pPr>
            <a:endParaRPr lang="en-US" sz="300" u="sng" dirty="0" smtClean="0">
              <a:solidFill>
                <a:srgbClr val="767171"/>
              </a:solidFill>
              <a:latin typeface="Helvetica" charset="0"/>
              <a:ea typeface="Helvetica" charset="0"/>
              <a:cs typeface="Helvetica" charset="0"/>
            </a:endParaRPr>
          </a:p>
          <a:p>
            <a:pPr>
              <a:lnSpc>
                <a:spcPct val="150000"/>
              </a:lnSpc>
            </a:pPr>
            <a:r>
              <a:rPr lang="en-US" sz="1600" u="sng" dirty="0" smtClean="0">
                <a:solidFill>
                  <a:schemeClr val="accent5"/>
                </a:solidFill>
                <a:latin typeface="Helvetica" charset="0"/>
                <a:ea typeface="Helvetica" charset="0"/>
                <a:cs typeface="Helvetica" charset="0"/>
              </a:rPr>
              <a:t>What’s </a:t>
            </a:r>
            <a:r>
              <a:rPr lang="en-US" sz="1600" u="sng" dirty="0">
                <a:solidFill>
                  <a:schemeClr val="accent5"/>
                </a:solidFill>
                <a:latin typeface="Helvetica" charset="0"/>
                <a:ea typeface="Helvetica" charset="0"/>
                <a:cs typeface="Helvetica" charset="0"/>
              </a:rPr>
              <a:t>involved</a:t>
            </a:r>
            <a:r>
              <a:rPr lang="en-US" sz="1600" dirty="0" smtClean="0">
                <a:solidFill>
                  <a:srgbClr val="767171"/>
                </a:solidFill>
                <a:latin typeface="Helvetica" charset="0"/>
                <a:ea typeface="Helvetica" charset="0"/>
                <a:cs typeface="Helvetica" charset="0"/>
              </a:rPr>
              <a:t>:</a:t>
            </a:r>
            <a:endParaRPr lang="en-US" sz="1600" dirty="0">
              <a:solidFill>
                <a:srgbClr val="767171"/>
              </a:solidFill>
              <a:latin typeface="Helvetica" charset="0"/>
              <a:ea typeface="Helvetica" charset="0"/>
              <a:cs typeface="Helvetica" charset="0"/>
            </a:endParaRPr>
          </a:p>
          <a:p>
            <a:pPr marL="742950" lvl="1" indent="-285750">
              <a:lnSpc>
                <a:spcPct val="150000"/>
              </a:lnSpc>
              <a:buFont typeface="Arial" panose="020B0604020202020204" pitchFamily="34" charset="0"/>
              <a:buChar char="•"/>
            </a:pPr>
            <a:r>
              <a:rPr lang="en-US" sz="1600" dirty="0">
                <a:solidFill>
                  <a:srgbClr val="767171"/>
                </a:solidFill>
                <a:latin typeface="Helvetica" charset="0"/>
                <a:ea typeface="Helvetica" charset="0"/>
                <a:cs typeface="Helvetica" charset="0"/>
              </a:rPr>
              <a:t>Pre-printed Proofs: Production, Account, Proofreading, Creative and Client</a:t>
            </a:r>
          </a:p>
          <a:p>
            <a:pPr marL="742950" lvl="1" indent="-285750">
              <a:lnSpc>
                <a:spcPct val="150000"/>
              </a:lnSpc>
              <a:buFont typeface="Arial" panose="020B0604020202020204" pitchFamily="34" charset="0"/>
              <a:buChar char="•"/>
            </a:pPr>
            <a:r>
              <a:rPr lang="en-US" sz="1600" dirty="0" smtClean="0">
                <a:solidFill>
                  <a:srgbClr val="767171"/>
                </a:solidFill>
                <a:latin typeface="Helvetica" charset="0"/>
                <a:ea typeface="Helvetica" charset="0"/>
                <a:cs typeface="Helvetica" charset="0"/>
              </a:rPr>
              <a:t>Live </a:t>
            </a:r>
            <a:r>
              <a:rPr lang="en-US" sz="1600" dirty="0">
                <a:solidFill>
                  <a:srgbClr val="767171"/>
                </a:solidFill>
                <a:latin typeface="Helvetica" charset="0"/>
                <a:ea typeface="Helvetica" charset="0"/>
                <a:cs typeface="Helvetica" charset="0"/>
              </a:rPr>
              <a:t>Sign-Off: Production, Account, Proofreading, and Client</a:t>
            </a:r>
          </a:p>
          <a:p>
            <a:pPr lvl="2">
              <a:lnSpc>
                <a:spcPct val="150000"/>
              </a:lnSpc>
            </a:pPr>
            <a:r>
              <a:rPr lang="en-US" sz="1600" dirty="0">
                <a:solidFill>
                  <a:srgbClr val="767171"/>
                </a:solidFill>
                <a:latin typeface="Helvetica" charset="0"/>
                <a:ea typeface="Helvetica" charset="0"/>
                <a:cs typeface="Helvetica" charset="0"/>
              </a:rPr>
              <a:t> *Please note, if the lives only have the mailing address, Proofreading is removed from this cycle</a:t>
            </a:r>
          </a:p>
          <a:p>
            <a:pPr marL="742950" lvl="1" indent="-285750">
              <a:lnSpc>
                <a:spcPct val="150000"/>
              </a:lnSpc>
              <a:buFont typeface="Arial" panose="020B0604020202020204" pitchFamily="34" charset="0"/>
              <a:buChar char="•"/>
            </a:pPr>
            <a:r>
              <a:rPr lang="en-US" sz="1600" dirty="0" smtClean="0">
                <a:solidFill>
                  <a:srgbClr val="767171"/>
                </a:solidFill>
                <a:latin typeface="Helvetica" charset="0"/>
                <a:ea typeface="Helvetica" charset="0"/>
                <a:cs typeface="Helvetica" charset="0"/>
              </a:rPr>
              <a:t>Mail </a:t>
            </a:r>
            <a:r>
              <a:rPr lang="en-US" sz="1600" dirty="0">
                <a:solidFill>
                  <a:srgbClr val="767171"/>
                </a:solidFill>
                <a:latin typeface="Helvetica" charset="0"/>
                <a:ea typeface="Helvetica" charset="0"/>
                <a:cs typeface="Helvetica" charset="0"/>
              </a:rPr>
              <a:t>OK’s: Production, Account and </a:t>
            </a:r>
            <a:r>
              <a:rPr lang="en-US" sz="1600" dirty="0" smtClean="0">
                <a:solidFill>
                  <a:srgbClr val="767171"/>
                </a:solidFill>
                <a:latin typeface="Helvetica" charset="0"/>
                <a:ea typeface="Helvetica" charset="0"/>
                <a:cs typeface="Helvetica" charset="0"/>
              </a:rPr>
              <a:t>Client</a:t>
            </a:r>
            <a:endParaRPr lang="en-US" sz="1600" dirty="0">
              <a:solidFill>
                <a:srgbClr val="767171"/>
              </a:solidFill>
              <a:latin typeface="Helvetica" charset="0"/>
              <a:ea typeface="Helvetica" charset="0"/>
              <a:cs typeface="Helvetica" charset="0"/>
            </a:endParaRPr>
          </a:p>
          <a:p>
            <a:pPr lvl="0">
              <a:lnSpc>
                <a:spcPct val="150000"/>
              </a:lnSpc>
            </a:pPr>
            <a:r>
              <a:rPr lang="en-US" sz="1600" u="sng" dirty="0">
                <a:solidFill>
                  <a:schemeClr val="accent5"/>
                </a:solidFill>
                <a:latin typeface="Helvetica" charset="0"/>
                <a:ea typeface="Helvetica" charset="0"/>
                <a:cs typeface="Helvetica" charset="0"/>
              </a:rPr>
              <a:t>When does it occur</a:t>
            </a:r>
            <a:r>
              <a:rPr lang="en-US" sz="1600" dirty="0">
                <a:solidFill>
                  <a:srgbClr val="767171"/>
                </a:solidFill>
                <a:latin typeface="Helvetica" charset="0"/>
                <a:ea typeface="Helvetica" charset="0"/>
                <a:cs typeface="Helvetica" charset="0"/>
              </a:rPr>
              <a:t>: </a:t>
            </a:r>
            <a:r>
              <a:rPr lang="en-US" sz="1600" dirty="0" smtClean="0">
                <a:solidFill>
                  <a:srgbClr val="767171"/>
                </a:solidFill>
                <a:latin typeface="Helvetica" charset="0"/>
                <a:ea typeface="Helvetica" charset="0"/>
                <a:cs typeface="Helvetica" charset="0"/>
              </a:rPr>
              <a:t>when proof/lives are received</a:t>
            </a:r>
            <a:endParaRPr lang="en-US" sz="1600" dirty="0">
              <a:solidFill>
                <a:srgbClr val="767171"/>
              </a:solidFill>
              <a:latin typeface="Helvetica" charset="0"/>
              <a:ea typeface="Helvetica" charset="0"/>
              <a:cs typeface="Helvetica" charset="0"/>
            </a:endParaRPr>
          </a:p>
          <a:p>
            <a:pPr lvl="0">
              <a:lnSpc>
                <a:spcPct val="150000"/>
              </a:lnSpc>
            </a:pPr>
            <a:endParaRPr lang="en-US" sz="300" u="sng" dirty="0" smtClean="0">
              <a:solidFill>
                <a:srgbClr val="767171"/>
              </a:solidFill>
              <a:latin typeface="Helvetica" charset="0"/>
              <a:ea typeface="Helvetica" charset="0"/>
              <a:cs typeface="Helvetica" charset="0"/>
            </a:endParaRPr>
          </a:p>
          <a:p>
            <a:pPr lvl="0">
              <a:lnSpc>
                <a:spcPct val="150000"/>
              </a:lnSpc>
            </a:pPr>
            <a:r>
              <a:rPr lang="en-US" sz="1600" u="sng" dirty="0" smtClean="0">
                <a:solidFill>
                  <a:schemeClr val="accent5"/>
                </a:solidFill>
                <a:latin typeface="Helvetica" charset="0"/>
                <a:ea typeface="Helvetica" charset="0"/>
                <a:cs typeface="Helvetica" charset="0"/>
              </a:rPr>
              <a:t>Next </a:t>
            </a:r>
            <a:r>
              <a:rPr lang="en-US" sz="1600" u="sng" dirty="0">
                <a:solidFill>
                  <a:schemeClr val="accent5"/>
                </a:solidFill>
                <a:latin typeface="Helvetica" charset="0"/>
                <a:ea typeface="Helvetica" charset="0"/>
                <a:cs typeface="Helvetica" charset="0"/>
              </a:rPr>
              <a:t>steps</a:t>
            </a:r>
            <a:r>
              <a:rPr lang="en-US" sz="1600" dirty="0">
                <a:solidFill>
                  <a:srgbClr val="767171"/>
                </a:solidFill>
                <a:latin typeface="Helvetica" charset="0"/>
                <a:ea typeface="Helvetica" charset="0"/>
                <a:cs typeface="Helvetica" charset="0"/>
              </a:rPr>
              <a:t>: The stamped, signed and approved proofs are copied 2x by Account/Project Management. The originals and one set of copies are given to Production. The remaining set is kept in the job jacket with the routing cover </a:t>
            </a:r>
            <a:r>
              <a:rPr lang="en-US" sz="1600" dirty="0" smtClean="0">
                <a:solidFill>
                  <a:srgbClr val="767171"/>
                </a:solidFill>
                <a:latin typeface="Helvetica" charset="0"/>
                <a:ea typeface="Helvetica" charset="0"/>
                <a:cs typeface="Helvetica" charset="0"/>
              </a:rPr>
              <a:t>sheet.  Printing begins</a:t>
            </a:r>
            <a:endParaRPr lang="en-US" sz="1600"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171118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45</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 Routing Cover sheet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3031958" y="1163852"/>
            <a:ext cx="6837211" cy="5078933"/>
          </a:xfrm>
          <a:prstGeom prst="rect">
            <a:avLst/>
          </a:prstGeom>
        </p:spPr>
      </p:pic>
    </p:spTree>
    <p:extLst>
      <p:ext uri="{BB962C8B-B14F-4D97-AF65-F5344CB8AC3E}">
        <p14:creationId xmlns:p14="http://schemas.microsoft.com/office/powerpoint/2010/main" val="2740704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46</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34 – </a:t>
            </a:r>
            <a:r>
              <a:rPr lang="en-US" sz="2400" b="1" dirty="0" err="1" smtClean="0">
                <a:solidFill>
                  <a:srgbClr val="333366"/>
                </a:solidFill>
                <a:latin typeface="Helvetica" charset="0"/>
                <a:ea typeface="Helvetica" charset="0"/>
                <a:cs typeface="Helvetica" charset="0"/>
              </a:rPr>
              <a:t>Accums</a:t>
            </a:r>
            <a:r>
              <a:rPr lang="en-US" sz="2400" b="1" dirty="0" smtClean="0">
                <a:solidFill>
                  <a:srgbClr val="333366"/>
                </a:solidFill>
                <a:latin typeface="Helvetica" charset="0"/>
                <a:ea typeface="Helvetica" charset="0"/>
                <a:cs typeface="Helvetica" charset="0"/>
              </a:rPr>
              <a:t> (Counts) Approval</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7862" y="1111778"/>
            <a:ext cx="11556275" cy="5217326"/>
          </a:xfrm>
          <a:prstGeom prst="rect">
            <a:avLst/>
          </a:prstGeom>
          <a:noFill/>
        </p:spPr>
        <p:txBody>
          <a:bodyPr wrap="square" rtlCol="0" anchor="ctr" anchorCtr="0">
            <a:spAutoFit/>
          </a:bodyPr>
          <a:lstStyle/>
          <a:p>
            <a:pPr>
              <a:lnSpc>
                <a:spcPct val="150000"/>
              </a:lnSpc>
            </a:pPr>
            <a:r>
              <a:rPr lang="en-US" sz="1600" u="sng" dirty="0">
                <a:solidFill>
                  <a:schemeClr val="accent5"/>
                </a:solidFill>
                <a:latin typeface="Helvetica" charset="0"/>
                <a:ea typeface="Helvetica" charset="0"/>
                <a:cs typeface="Helvetica" charset="0"/>
              </a:rPr>
              <a:t>What is it</a:t>
            </a:r>
            <a:r>
              <a:rPr lang="en-US" sz="1600" dirty="0">
                <a:solidFill>
                  <a:srgbClr val="767171"/>
                </a:solidFill>
                <a:latin typeface="Helvetica" charset="0"/>
                <a:ea typeface="Helvetica" charset="0"/>
                <a:cs typeface="Helvetica" charset="0"/>
              </a:rPr>
              <a:t>: The </a:t>
            </a:r>
            <a:r>
              <a:rPr lang="en-US" sz="1600" dirty="0" err="1">
                <a:solidFill>
                  <a:srgbClr val="767171"/>
                </a:solidFill>
                <a:latin typeface="Helvetica" charset="0"/>
                <a:ea typeface="Helvetica" charset="0"/>
                <a:cs typeface="Helvetica" charset="0"/>
              </a:rPr>
              <a:t>Accums</a:t>
            </a:r>
            <a:r>
              <a:rPr lang="en-US" sz="1600" dirty="0">
                <a:solidFill>
                  <a:srgbClr val="767171"/>
                </a:solidFill>
                <a:latin typeface="Helvetica" charset="0"/>
                <a:ea typeface="Helvetica" charset="0"/>
                <a:cs typeface="Helvetica" charset="0"/>
              </a:rPr>
              <a:t> approval step is a simple but critical quality control check to ensure data received by the Lettershop is in alignment with the quantity delivered. These reports detail the counts prior to and after presort, to ensure that none of the records have dropped out during the presorting processing. The </a:t>
            </a:r>
            <a:r>
              <a:rPr lang="en-US" sz="1600" dirty="0" err="1">
                <a:solidFill>
                  <a:srgbClr val="767171"/>
                </a:solidFill>
                <a:latin typeface="Helvetica" charset="0"/>
                <a:ea typeface="Helvetica" charset="0"/>
                <a:cs typeface="Helvetica" charset="0"/>
              </a:rPr>
              <a:t>Accums</a:t>
            </a:r>
            <a:r>
              <a:rPr lang="en-US" sz="1600" dirty="0">
                <a:solidFill>
                  <a:srgbClr val="767171"/>
                </a:solidFill>
                <a:latin typeface="Helvetica" charset="0"/>
                <a:ea typeface="Helvetica" charset="0"/>
                <a:cs typeface="Helvetica" charset="0"/>
              </a:rPr>
              <a:t> are reviewed and approved by Production, Account Management, Marketing Operations and the </a:t>
            </a:r>
            <a:r>
              <a:rPr lang="en-US" sz="1600" dirty="0" smtClean="0">
                <a:solidFill>
                  <a:srgbClr val="767171"/>
                </a:solidFill>
                <a:latin typeface="Helvetica" charset="0"/>
                <a:ea typeface="Helvetica" charset="0"/>
                <a:cs typeface="Helvetica" charset="0"/>
              </a:rPr>
              <a:t>Client.</a:t>
            </a:r>
            <a:endParaRPr lang="en-US" sz="1600" dirty="0">
              <a:solidFill>
                <a:srgbClr val="767171"/>
              </a:solidFill>
              <a:latin typeface="Helvetica" charset="0"/>
              <a:ea typeface="Helvetica" charset="0"/>
              <a:cs typeface="Helvetica" charset="0"/>
            </a:endParaRPr>
          </a:p>
          <a:p>
            <a:pPr lvl="1">
              <a:lnSpc>
                <a:spcPct val="150000"/>
              </a:lnSpc>
            </a:pPr>
            <a:r>
              <a:rPr lang="en-US" sz="1600" dirty="0">
                <a:solidFill>
                  <a:srgbClr val="767171"/>
                </a:solidFill>
                <a:latin typeface="Helvetica" charset="0"/>
                <a:ea typeface="Helvetica" charset="0"/>
                <a:cs typeface="Helvetica" charset="0"/>
              </a:rPr>
              <a:t>The </a:t>
            </a:r>
            <a:r>
              <a:rPr lang="en-US" sz="1600" dirty="0" err="1">
                <a:solidFill>
                  <a:srgbClr val="767171"/>
                </a:solidFill>
                <a:latin typeface="Helvetica" charset="0"/>
                <a:ea typeface="Helvetica" charset="0"/>
                <a:cs typeface="Helvetica" charset="0"/>
              </a:rPr>
              <a:t>Accums</a:t>
            </a:r>
            <a:r>
              <a:rPr lang="en-US" sz="1600" dirty="0">
                <a:solidFill>
                  <a:srgbClr val="767171"/>
                </a:solidFill>
                <a:latin typeface="Helvetica" charset="0"/>
                <a:ea typeface="Helvetica" charset="0"/>
                <a:cs typeface="Helvetica" charset="0"/>
              </a:rPr>
              <a:t> are generally requested as follows:</a:t>
            </a:r>
          </a:p>
          <a:p>
            <a:pPr marL="1200150" lvl="2" indent="-285750">
              <a:lnSpc>
                <a:spcPct val="150000"/>
              </a:lnSpc>
              <a:buFont typeface="Arial" panose="020B0604020202020204" pitchFamily="34" charset="0"/>
              <a:buChar char="•"/>
            </a:pPr>
            <a:r>
              <a:rPr lang="en-US" sz="1600" dirty="0">
                <a:solidFill>
                  <a:srgbClr val="767171"/>
                </a:solidFill>
                <a:latin typeface="Helvetica" charset="0"/>
                <a:ea typeface="Helvetica" charset="0"/>
                <a:cs typeface="Helvetica" charset="0"/>
              </a:rPr>
              <a:t>Campaign code</a:t>
            </a:r>
          </a:p>
          <a:p>
            <a:pPr marL="1200150" lvl="2" indent="-285750">
              <a:lnSpc>
                <a:spcPct val="150000"/>
              </a:lnSpc>
              <a:buFont typeface="Arial" panose="020B0604020202020204" pitchFamily="34" charset="0"/>
              <a:buChar char="•"/>
            </a:pPr>
            <a:r>
              <a:rPr lang="en-US" sz="1600" dirty="0">
                <a:solidFill>
                  <a:srgbClr val="767171"/>
                </a:solidFill>
                <a:latin typeface="Helvetica" charset="0"/>
                <a:ea typeface="Helvetica" charset="0"/>
                <a:cs typeface="Helvetica" charset="0"/>
              </a:rPr>
              <a:t>MAC codes</a:t>
            </a:r>
          </a:p>
          <a:p>
            <a:pPr marL="1200150" lvl="2" indent="-285750">
              <a:lnSpc>
                <a:spcPct val="150000"/>
              </a:lnSpc>
              <a:buFont typeface="Arial" panose="020B0604020202020204" pitchFamily="34" charset="0"/>
              <a:buChar char="•"/>
            </a:pPr>
            <a:r>
              <a:rPr lang="en-US" sz="1600" dirty="0">
                <a:solidFill>
                  <a:srgbClr val="767171"/>
                </a:solidFill>
                <a:latin typeface="Helvetica" charset="0"/>
                <a:ea typeface="Helvetica" charset="0"/>
                <a:cs typeface="Helvetica" charset="0"/>
              </a:rPr>
              <a:t>Version counts</a:t>
            </a:r>
          </a:p>
          <a:p>
            <a:pPr marL="1200150" lvl="2" indent="-285750">
              <a:lnSpc>
                <a:spcPct val="150000"/>
              </a:lnSpc>
              <a:buFont typeface="Arial" panose="020B0604020202020204" pitchFamily="34" charset="0"/>
              <a:buChar char="•"/>
            </a:pPr>
            <a:r>
              <a:rPr lang="en-US" sz="1600" dirty="0">
                <a:solidFill>
                  <a:srgbClr val="767171"/>
                </a:solidFill>
                <a:latin typeface="Helvetica" charset="0"/>
                <a:ea typeface="Helvetica" charset="0"/>
                <a:cs typeface="Helvetica" charset="0"/>
              </a:rPr>
              <a:t>State </a:t>
            </a:r>
            <a:r>
              <a:rPr lang="en-US" sz="1600" dirty="0" smtClean="0">
                <a:solidFill>
                  <a:srgbClr val="767171"/>
                </a:solidFill>
                <a:latin typeface="Helvetica" charset="0"/>
                <a:ea typeface="Helvetica" charset="0"/>
                <a:cs typeface="Helvetica" charset="0"/>
              </a:rPr>
              <a:t>counts (if necessary)</a:t>
            </a:r>
            <a:endParaRPr lang="en-US" sz="1600" dirty="0">
              <a:solidFill>
                <a:srgbClr val="767171"/>
              </a:solidFill>
              <a:latin typeface="Helvetica" charset="0"/>
              <a:ea typeface="Helvetica" charset="0"/>
              <a:cs typeface="Helvetica" charset="0"/>
            </a:endParaRPr>
          </a:p>
          <a:p>
            <a:pPr marL="1200150" lvl="2" indent="-285750">
              <a:lnSpc>
                <a:spcPct val="150000"/>
              </a:lnSpc>
              <a:buFont typeface="Arial" panose="020B0604020202020204" pitchFamily="34" charset="0"/>
              <a:buChar char="•"/>
            </a:pPr>
            <a:r>
              <a:rPr lang="en-US" sz="1600" dirty="0">
                <a:solidFill>
                  <a:srgbClr val="767171"/>
                </a:solidFill>
                <a:latin typeface="Helvetica" charset="0"/>
                <a:ea typeface="Helvetica" charset="0"/>
                <a:cs typeface="Helvetica" charset="0"/>
              </a:rPr>
              <a:t>Package </a:t>
            </a:r>
            <a:r>
              <a:rPr lang="en-US" sz="1600" dirty="0" smtClean="0">
                <a:solidFill>
                  <a:srgbClr val="767171"/>
                </a:solidFill>
                <a:latin typeface="Helvetica" charset="0"/>
                <a:ea typeface="Helvetica" charset="0"/>
                <a:cs typeface="Helvetica" charset="0"/>
              </a:rPr>
              <a:t>Code</a:t>
            </a:r>
            <a:endParaRPr lang="en-US" sz="1600" dirty="0">
              <a:solidFill>
                <a:srgbClr val="767171"/>
              </a:solidFill>
              <a:latin typeface="Helvetica" charset="0"/>
              <a:ea typeface="Helvetica" charset="0"/>
              <a:cs typeface="Helvetica" charset="0"/>
            </a:endParaRPr>
          </a:p>
          <a:p>
            <a:pPr lvl="0">
              <a:lnSpc>
                <a:spcPct val="150000"/>
              </a:lnSpc>
            </a:pPr>
            <a:r>
              <a:rPr lang="en-US" sz="1600" u="sng" dirty="0">
                <a:solidFill>
                  <a:schemeClr val="accent5"/>
                </a:solidFill>
                <a:latin typeface="Helvetica" charset="0"/>
                <a:ea typeface="Helvetica" charset="0"/>
                <a:cs typeface="Helvetica" charset="0"/>
              </a:rPr>
              <a:t>Who’s the facilitator</a:t>
            </a:r>
            <a:r>
              <a:rPr lang="en-US" sz="1600" dirty="0">
                <a:solidFill>
                  <a:srgbClr val="767171"/>
                </a:solidFill>
                <a:latin typeface="Helvetica" charset="0"/>
                <a:ea typeface="Helvetica" charset="0"/>
                <a:cs typeface="Helvetica" charset="0"/>
              </a:rPr>
              <a:t>: Lettershop, </a:t>
            </a:r>
            <a:r>
              <a:rPr lang="en-US" sz="1600" dirty="0" smtClean="0">
                <a:solidFill>
                  <a:srgbClr val="767171"/>
                </a:solidFill>
                <a:latin typeface="Helvetica" charset="0"/>
                <a:ea typeface="Helvetica" charset="0"/>
                <a:cs typeface="Helvetica" charset="0"/>
              </a:rPr>
              <a:t>Production</a:t>
            </a:r>
            <a:endParaRPr lang="en-US" sz="1600" dirty="0">
              <a:solidFill>
                <a:srgbClr val="767171"/>
              </a:solidFill>
              <a:latin typeface="Helvetica" charset="0"/>
              <a:ea typeface="Helvetica" charset="0"/>
              <a:cs typeface="Helvetica" charset="0"/>
            </a:endParaRPr>
          </a:p>
          <a:p>
            <a:pPr>
              <a:lnSpc>
                <a:spcPct val="150000"/>
              </a:lnSpc>
            </a:pPr>
            <a:r>
              <a:rPr lang="en-US" sz="1600" u="sng" dirty="0">
                <a:solidFill>
                  <a:schemeClr val="accent5"/>
                </a:solidFill>
                <a:latin typeface="Helvetica" charset="0"/>
                <a:ea typeface="Helvetica" charset="0"/>
                <a:cs typeface="Helvetica" charset="0"/>
              </a:rPr>
              <a:t>Who’s involved</a:t>
            </a:r>
            <a:r>
              <a:rPr lang="en-US" sz="1600" dirty="0">
                <a:solidFill>
                  <a:srgbClr val="767171"/>
                </a:solidFill>
                <a:latin typeface="Helvetica" charset="0"/>
                <a:ea typeface="Helvetica" charset="0"/>
                <a:cs typeface="Helvetica" charset="0"/>
              </a:rPr>
              <a:t>: Lettershop, Production, Account Management, Marketing Operations</a:t>
            </a:r>
            <a:r>
              <a:rPr lang="en-US" sz="1600" dirty="0" smtClean="0">
                <a:solidFill>
                  <a:srgbClr val="767171"/>
                </a:solidFill>
                <a:latin typeface="Helvetica" charset="0"/>
                <a:ea typeface="Helvetica" charset="0"/>
                <a:cs typeface="Helvetica" charset="0"/>
              </a:rPr>
              <a:t>, USPS</a:t>
            </a:r>
            <a:endParaRPr lang="en-US" sz="1600" dirty="0">
              <a:solidFill>
                <a:srgbClr val="767171"/>
              </a:solidFill>
              <a:latin typeface="Helvetica" charset="0"/>
              <a:ea typeface="Helvetica" charset="0"/>
              <a:cs typeface="Helvetica" charset="0"/>
            </a:endParaRPr>
          </a:p>
          <a:p>
            <a:pPr>
              <a:lnSpc>
                <a:spcPct val="150000"/>
              </a:lnSpc>
            </a:pPr>
            <a:r>
              <a:rPr lang="en-US" sz="1600" u="sng" dirty="0">
                <a:solidFill>
                  <a:schemeClr val="accent5"/>
                </a:solidFill>
                <a:latin typeface="Helvetica" charset="0"/>
                <a:ea typeface="Helvetica" charset="0"/>
                <a:cs typeface="Helvetica" charset="0"/>
              </a:rPr>
              <a:t>When does it occur</a:t>
            </a:r>
            <a:r>
              <a:rPr lang="en-US" sz="1600" dirty="0">
                <a:solidFill>
                  <a:srgbClr val="767171"/>
                </a:solidFill>
                <a:latin typeface="Helvetica" charset="0"/>
                <a:ea typeface="Helvetica" charset="0"/>
                <a:cs typeface="Helvetica" charset="0"/>
              </a:rPr>
              <a:t>: </a:t>
            </a:r>
            <a:r>
              <a:rPr lang="en-US" sz="1600" dirty="0" smtClean="0">
                <a:solidFill>
                  <a:srgbClr val="767171"/>
                </a:solidFill>
                <a:latin typeface="Helvetica" charset="0"/>
                <a:ea typeface="Helvetica" charset="0"/>
                <a:cs typeface="Helvetica" charset="0"/>
              </a:rPr>
              <a:t>~2 </a:t>
            </a:r>
            <a:r>
              <a:rPr lang="en-US" sz="1600" dirty="0">
                <a:solidFill>
                  <a:srgbClr val="767171"/>
                </a:solidFill>
                <a:latin typeface="Helvetica" charset="0"/>
                <a:ea typeface="Helvetica" charset="0"/>
                <a:cs typeface="Helvetica" charset="0"/>
              </a:rPr>
              <a:t>business days after data is delivered to the </a:t>
            </a:r>
            <a:r>
              <a:rPr lang="en-US" sz="1600" dirty="0" smtClean="0">
                <a:solidFill>
                  <a:srgbClr val="767171"/>
                </a:solidFill>
                <a:latin typeface="Helvetica" charset="0"/>
                <a:ea typeface="Helvetica" charset="0"/>
                <a:cs typeface="Helvetica" charset="0"/>
              </a:rPr>
              <a:t>Lettershop</a:t>
            </a:r>
            <a:endParaRPr lang="en-US" sz="1600" dirty="0">
              <a:solidFill>
                <a:srgbClr val="767171"/>
              </a:solidFill>
              <a:latin typeface="Helvetica" charset="0"/>
              <a:ea typeface="Helvetica" charset="0"/>
              <a:cs typeface="Helvetica" charset="0"/>
            </a:endParaRPr>
          </a:p>
          <a:p>
            <a:pPr>
              <a:lnSpc>
                <a:spcPct val="150000"/>
              </a:lnSpc>
            </a:pPr>
            <a:r>
              <a:rPr lang="en-US" sz="1600" u="sng" dirty="0">
                <a:solidFill>
                  <a:schemeClr val="accent5"/>
                </a:solidFill>
                <a:latin typeface="Helvetica" charset="0"/>
                <a:ea typeface="Helvetica" charset="0"/>
                <a:cs typeface="Helvetica" charset="0"/>
              </a:rPr>
              <a:t>Next steps</a:t>
            </a:r>
            <a:r>
              <a:rPr lang="en-US" sz="1600" dirty="0">
                <a:solidFill>
                  <a:srgbClr val="767171"/>
                </a:solidFill>
                <a:latin typeface="Helvetica" charset="0"/>
                <a:ea typeface="Helvetica" charset="0"/>
                <a:cs typeface="Helvetica" charset="0"/>
              </a:rPr>
              <a:t>: Lettershop goes into production and begins the process of merging the data with the creative</a:t>
            </a:r>
          </a:p>
        </p:txBody>
      </p:sp>
    </p:spTree>
    <p:extLst>
      <p:ext uri="{BB962C8B-B14F-4D97-AF65-F5344CB8AC3E}">
        <p14:creationId xmlns:p14="http://schemas.microsoft.com/office/powerpoint/2010/main" val="2981761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57204"/>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47</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a:t>
            </a:r>
            <a:r>
              <a:rPr lang="en-US" sz="2400" b="1" dirty="0" err="1" smtClean="0">
                <a:solidFill>
                  <a:srgbClr val="333366"/>
                </a:solidFill>
                <a:latin typeface="Helvetica" charset="0"/>
                <a:ea typeface="Helvetica" charset="0"/>
                <a:cs typeface="Helvetica" charset="0"/>
              </a:rPr>
              <a:t>Accums</a:t>
            </a:r>
            <a:r>
              <a:rPr lang="en-US" sz="2400" b="1" dirty="0" smtClean="0">
                <a:solidFill>
                  <a:srgbClr val="333366"/>
                </a:solidFill>
                <a:latin typeface="Helvetica" charset="0"/>
                <a:ea typeface="Helvetica" charset="0"/>
                <a:cs typeface="Helvetica" charset="0"/>
              </a:rPr>
              <a:t> Report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95650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2182432" y="1434316"/>
            <a:ext cx="3440157" cy="2272678"/>
          </a:xfrm>
          <a:prstGeom prst="rect">
            <a:avLst/>
          </a:prstGeom>
        </p:spPr>
      </p:pic>
      <p:pic>
        <p:nvPicPr>
          <p:cNvPr id="10" name="Picture 9"/>
          <p:cNvPicPr>
            <a:picLocks noChangeAspect="1"/>
          </p:cNvPicPr>
          <p:nvPr/>
        </p:nvPicPr>
        <p:blipFill>
          <a:blip r:embed="rId6"/>
          <a:stretch>
            <a:fillRect/>
          </a:stretch>
        </p:blipFill>
        <p:spPr>
          <a:xfrm>
            <a:off x="2166194" y="3706994"/>
            <a:ext cx="3679683" cy="710896"/>
          </a:xfrm>
          <a:prstGeom prst="rect">
            <a:avLst/>
          </a:prstGeom>
        </p:spPr>
      </p:pic>
      <p:pic>
        <p:nvPicPr>
          <p:cNvPr id="12" name="Picture 11"/>
          <p:cNvPicPr>
            <a:picLocks noChangeAspect="1"/>
          </p:cNvPicPr>
          <p:nvPr/>
        </p:nvPicPr>
        <p:blipFill>
          <a:blip r:embed="rId7"/>
          <a:stretch>
            <a:fillRect/>
          </a:stretch>
        </p:blipFill>
        <p:spPr>
          <a:xfrm>
            <a:off x="2132420" y="4441948"/>
            <a:ext cx="3756457" cy="1851560"/>
          </a:xfrm>
          <a:prstGeom prst="rect">
            <a:avLst/>
          </a:prstGeom>
        </p:spPr>
      </p:pic>
      <p:pic>
        <p:nvPicPr>
          <p:cNvPr id="13" name="Picture 12"/>
          <p:cNvPicPr>
            <a:picLocks noChangeAspect="1"/>
          </p:cNvPicPr>
          <p:nvPr/>
        </p:nvPicPr>
        <p:blipFill>
          <a:blip r:embed="rId8"/>
          <a:stretch>
            <a:fillRect/>
          </a:stretch>
        </p:blipFill>
        <p:spPr>
          <a:xfrm>
            <a:off x="6809704" y="1489641"/>
            <a:ext cx="3699216" cy="2305019"/>
          </a:xfrm>
          <a:prstGeom prst="rect">
            <a:avLst/>
          </a:prstGeom>
        </p:spPr>
      </p:pic>
      <p:pic>
        <p:nvPicPr>
          <p:cNvPr id="14" name="Picture 13"/>
          <p:cNvPicPr>
            <a:picLocks noChangeAspect="1"/>
          </p:cNvPicPr>
          <p:nvPr/>
        </p:nvPicPr>
        <p:blipFill>
          <a:blip r:embed="rId9"/>
          <a:stretch>
            <a:fillRect/>
          </a:stretch>
        </p:blipFill>
        <p:spPr>
          <a:xfrm>
            <a:off x="6715493" y="4505445"/>
            <a:ext cx="3727216" cy="1840927"/>
          </a:xfrm>
          <a:prstGeom prst="rect">
            <a:avLst/>
          </a:prstGeom>
        </p:spPr>
      </p:pic>
      <p:pic>
        <p:nvPicPr>
          <p:cNvPr id="17" name="Picture 16"/>
          <p:cNvPicPr>
            <a:picLocks noChangeAspect="1"/>
          </p:cNvPicPr>
          <p:nvPr/>
        </p:nvPicPr>
        <p:blipFill>
          <a:blip r:embed="rId10"/>
          <a:stretch>
            <a:fillRect/>
          </a:stretch>
        </p:blipFill>
        <p:spPr>
          <a:xfrm>
            <a:off x="6749334" y="3773394"/>
            <a:ext cx="3665836" cy="725157"/>
          </a:xfrm>
          <a:prstGeom prst="rect">
            <a:avLst/>
          </a:prstGeom>
        </p:spPr>
      </p:pic>
      <p:sp>
        <p:nvSpPr>
          <p:cNvPr id="2" name="Rectangle 1"/>
          <p:cNvSpPr/>
          <p:nvPr/>
        </p:nvSpPr>
        <p:spPr>
          <a:xfrm>
            <a:off x="1881272" y="1004792"/>
            <a:ext cx="2646878" cy="369332"/>
          </a:xfrm>
          <a:prstGeom prst="rect">
            <a:avLst/>
          </a:prstGeom>
        </p:spPr>
        <p:txBody>
          <a:bodyPr wrap="none">
            <a:spAutoFit/>
          </a:bodyPr>
          <a:lstStyle/>
          <a:p>
            <a:r>
              <a:rPr lang="en-US" dirty="0" smtClean="0">
                <a:solidFill>
                  <a:srgbClr val="767171"/>
                </a:solidFill>
                <a:latin typeface="Helvetica" charset="0"/>
                <a:cs typeface="Helvetica" charset="0"/>
              </a:rPr>
              <a:t>Counts Prior to Pre-Sort</a:t>
            </a:r>
            <a:endParaRPr lang="en-US" dirty="0"/>
          </a:p>
        </p:txBody>
      </p:sp>
      <p:sp>
        <p:nvSpPr>
          <p:cNvPr id="3" name="Rectangle 2"/>
          <p:cNvSpPr/>
          <p:nvPr/>
        </p:nvSpPr>
        <p:spPr>
          <a:xfrm>
            <a:off x="7476937" y="1056998"/>
            <a:ext cx="2364750" cy="369332"/>
          </a:xfrm>
          <a:prstGeom prst="rect">
            <a:avLst/>
          </a:prstGeom>
        </p:spPr>
        <p:txBody>
          <a:bodyPr wrap="none">
            <a:spAutoFit/>
          </a:bodyPr>
          <a:lstStyle/>
          <a:p>
            <a:r>
              <a:rPr lang="en-US" dirty="0">
                <a:solidFill>
                  <a:srgbClr val="767171"/>
                </a:solidFill>
                <a:latin typeface="Helvetica" charset="0"/>
                <a:cs typeface="Helvetica" charset="0"/>
              </a:rPr>
              <a:t>Counts </a:t>
            </a:r>
            <a:r>
              <a:rPr lang="en-US" dirty="0" smtClean="0">
                <a:solidFill>
                  <a:srgbClr val="767171"/>
                </a:solidFill>
                <a:latin typeface="Helvetica" charset="0"/>
                <a:cs typeface="Helvetica" charset="0"/>
              </a:rPr>
              <a:t>Post Pre-Sort</a:t>
            </a:r>
            <a:endParaRPr lang="en-US" dirty="0"/>
          </a:p>
        </p:txBody>
      </p:sp>
    </p:spTree>
    <p:extLst>
      <p:ext uri="{BB962C8B-B14F-4D97-AF65-F5344CB8AC3E}">
        <p14:creationId xmlns:p14="http://schemas.microsoft.com/office/powerpoint/2010/main" val="40844732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48</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35 – Lives (Data Dumps and Layouts)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7862" y="1017342"/>
            <a:ext cx="11556275" cy="5493812"/>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This is a critical quality control </a:t>
            </a:r>
            <a:r>
              <a:rPr lang="en-US" dirty="0" smtClean="0">
                <a:solidFill>
                  <a:srgbClr val="767171"/>
                </a:solidFill>
                <a:latin typeface="Helvetica" charset="0"/>
                <a:ea typeface="Helvetica" charset="0"/>
                <a:cs typeface="Helvetica" charset="0"/>
              </a:rPr>
              <a:t>checkpoint to ensure the data is imaged onto the creative correctly.  </a:t>
            </a:r>
            <a:r>
              <a:rPr lang="en-US" dirty="0">
                <a:solidFill>
                  <a:srgbClr val="767171"/>
                </a:solidFill>
                <a:latin typeface="Helvetica" charset="0"/>
                <a:ea typeface="Helvetica" charset="0"/>
                <a:cs typeface="Helvetica" charset="0"/>
              </a:rPr>
              <a:t>Account Management, Production and the Client will utilize the data dumps and file layout to check the </a:t>
            </a:r>
            <a:r>
              <a:rPr lang="en-US" dirty="0" smtClean="0">
                <a:solidFill>
                  <a:srgbClr val="767171"/>
                </a:solidFill>
                <a:latin typeface="Helvetica" charset="0"/>
                <a:ea typeface="Helvetica" charset="0"/>
                <a:cs typeface="Helvetica" charset="0"/>
              </a:rPr>
              <a:t>Lives.</a:t>
            </a:r>
            <a:endParaRPr lang="en-US" dirty="0">
              <a:solidFill>
                <a:srgbClr val="767171"/>
              </a:solidFill>
              <a:latin typeface="Helvetica" charset="0"/>
              <a:ea typeface="Helvetica" charset="0"/>
              <a:cs typeface="Helvetica" charset="0"/>
            </a:endParaRPr>
          </a:p>
          <a:p>
            <a:pPr>
              <a:lnSpc>
                <a:spcPct val="150000"/>
              </a:lnSpc>
            </a:pPr>
            <a:r>
              <a:rPr lang="en-US" dirty="0">
                <a:solidFill>
                  <a:srgbClr val="767171"/>
                </a:solidFill>
                <a:latin typeface="Helvetica" charset="0"/>
                <a:ea typeface="Helvetica" charset="0"/>
                <a:cs typeface="Helvetica" charset="0"/>
              </a:rPr>
              <a:t>A data dump is a visual representation of </a:t>
            </a:r>
            <a:r>
              <a:rPr lang="en-US" dirty="0" smtClean="0">
                <a:solidFill>
                  <a:srgbClr val="767171"/>
                </a:solidFill>
                <a:latin typeface="Helvetica" charset="0"/>
                <a:ea typeface="Helvetica" charset="0"/>
                <a:cs typeface="Helvetica" charset="0"/>
              </a:rPr>
              <a:t>the selected </a:t>
            </a:r>
            <a:r>
              <a:rPr lang="en-US" dirty="0">
                <a:solidFill>
                  <a:srgbClr val="767171"/>
                </a:solidFill>
                <a:latin typeface="Helvetica" charset="0"/>
                <a:ea typeface="Helvetica" charset="0"/>
                <a:cs typeface="Helvetica" charset="0"/>
              </a:rPr>
              <a:t>data for imaging. Input dumps show the raw data as it has been provided to the Lettershop from the data vendor. Output dumps show the data after it has been converted by the Lettershop. These reports are used to check the accuracy of Lives. </a:t>
            </a:r>
          </a:p>
          <a:p>
            <a:pPr lvl="1">
              <a:lnSpc>
                <a:spcPct val="150000"/>
              </a:lnSpc>
            </a:pPr>
            <a:r>
              <a:rPr lang="en-US" dirty="0">
                <a:solidFill>
                  <a:srgbClr val="767171"/>
                </a:solidFill>
                <a:latin typeface="Helvetica" charset="0"/>
                <a:ea typeface="Helvetica" charset="0"/>
                <a:cs typeface="Helvetica" charset="0"/>
              </a:rPr>
              <a:t>A </a:t>
            </a:r>
            <a:r>
              <a:rPr lang="en-US" dirty="0" smtClean="0">
                <a:solidFill>
                  <a:srgbClr val="767171"/>
                </a:solidFill>
                <a:latin typeface="Helvetica" charset="0"/>
                <a:ea typeface="Helvetica" charset="0"/>
                <a:cs typeface="Helvetica" charset="0"/>
              </a:rPr>
              <a:t>record layout </a:t>
            </a:r>
            <a:r>
              <a:rPr lang="en-US" dirty="0">
                <a:solidFill>
                  <a:srgbClr val="767171"/>
                </a:solidFill>
                <a:latin typeface="Helvetica" charset="0"/>
                <a:ea typeface="Helvetica" charset="0"/>
                <a:cs typeface="Helvetica" charset="0"/>
              </a:rPr>
              <a:t>is a guide used to identify the location of specific data within the data dump. A data dump cannot be reviewed without a record layout.  A </a:t>
            </a:r>
            <a:r>
              <a:rPr lang="en-US" dirty="0" smtClean="0">
                <a:solidFill>
                  <a:srgbClr val="767171"/>
                </a:solidFill>
                <a:latin typeface="Helvetica" charset="0"/>
                <a:ea typeface="Helvetica" charset="0"/>
                <a:cs typeface="Helvetica" charset="0"/>
              </a:rPr>
              <a:t>record </a:t>
            </a:r>
            <a:r>
              <a:rPr lang="en-US" dirty="0">
                <a:solidFill>
                  <a:srgbClr val="767171"/>
                </a:solidFill>
                <a:latin typeface="Helvetica" charset="0"/>
                <a:ea typeface="Helvetica" charset="0"/>
                <a:cs typeface="Helvetica" charset="0"/>
              </a:rPr>
              <a:t>layout is necessary to locate the position of the data fields</a:t>
            </a:r>
            <a:r>
              <a:rPr lang="en-US" dirty="0" smtClean="0">
                <a:solidFill>
                  <a:srgbClr val="767171"/>
                </a:solidFill>
                <a:latin typeface="Helvetica" charset="0"/>
                <a:ea typeface="Helvetica" charset="0"/>
                <a:cs typeface="Helvetica" charset="0"/>
              </a:rPr>
              <a:t>.  The </a:t>
            </a:r>
            <a:r>
              <a:rPr lang="en-US" dirty="0">
                <a:solidFill>
                  <a:srgbClr val="767171"/>
                </a:solidFill>
                <a:latin typeface="Helvetica" charset="0"/>
                <a:ea typeface="Helvetica" charset="0"/>
                <a:cs typeface="Helvetica" charset="0"/>
              </a:rPr>
              <a:t>Live is sent via PDF and hard copy for approval </a:t>
            </a:r>
            <a:r>
              <a:rPr lang="en-US" dirty="0" smtClean="0">
                <a:solidFill>
                  <a:srgbClr val="767171"/>
                </a:solidFill>
                <a:latin typeface="Helvetica" charset="0"/>
                <a:ea typeface="Helvetica" charset="0"/>
                <a:cs typeface="Helvetica" charset="0"/>
              </a:rPr>
              <a:t>by the </a:t>
            </a:r>
            <a:r>
              <a:rPr lang="en-US" dirty="0">
                <a:solidFill>
                  <a:srgbClr val="767171"/>
                </a:solidFill>
                <a:latin typeface="Helvetica" charset="0"/>
                <a:ea typeface="Helvetica" charset="0"/>
                <a:cs typeface="Helvetica" charset="0"/>
              </a:rPr>
              <a:t>Agency and the </a:t>
            </a:r>
            <a:r>
              <a:rPr lang="en-US" dirty="0" smtClean="0">
                <a:solidFill>
                  <a:srgbClr val="767171"/>
                </a:solidFill>
                <a:latin typeface="Helvetica" charset="0"/>
                <a:ea typeface="Helvetica" charset="0"/>
                <a:cs typeface="Helvetica" charset="0"/>
              </a:rPr>
              <a:t>Client. ~24 hours is required for approval</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Lettershop,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Lettershop, Production, Account </a:t>
            </a:r>
            <a:r>
              <a:rPr lang="en-US" dirty="0" smtClean="0">
                <a:solidFill>
                  <a:srgbClr val="767171"/>
                </a:solidFill>
                <a:latin typeface="Helvetica" charset="0"/>
                <a:ea typeface="Helvetica" charset="0"/>
                <a:cs typeface="Helvetica" charset="0"/>
              </a:rPr>
              <a:t>Management, Proof Reading </a:t>
            </a:r>
            <a:r>
              <a:rPr lang="en-US" dirty="0">
                <a:solidFill>
                  <a:srgbClr val="767171"/>
                </a:solidFill>
                <a:latin typeface="Helvetica" charset="0"/>
                <a:ea typeface="Helvetica" charset="0"/>
                <a:cs typeface="Helvetica" charset="0"/>
              </a:rPr>
              <a:t>and </a:t>
            </a:r>
            <a:r>
              <a:rPr lang="en-US" dirty="0" smtClean="0">
                <a:solidFill>
                  <a:srgbClr val="767171"/>
                </a:solidFill>
                <a:latin typeface="Helvetica" charset="0"/>
                <a:ea typeface="Helvetica" charset="0"/>
                <a:cs typeface="Helvetica" charset="0"/>
              </a:rPr>
              <a:t>USPS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~2 business days after </a:t>
            </a:r>
            <a:r>
              <a:rPr lang="en-US" dirty="0" err="1" smtClean="0">
                <a:solidFill>
                  <a:srgbClr val="767171"/>
                </a:solidFill>
                <a:latin typeface="Helvetica" charset="0"/>
                <a:ea typeface="Helvetica" charset="0"/>
                <a:cs typeface="Helvetica" charset="0"/>
              </a:rPr>
              <a:t>accums</a:t>
            </a:r>
            <a:r>
              <a:rPr lang="en-US" dirty="0" smtClean="0">
                <a:solidFill>
                  <a:srgbClr val="767171"/>
                </a:solidFill>
                <a:latin typeface="Helvetica" charset="0"/>
                <a:ea typeface="Helvetica" charset="0"/>
                <a:cs typeface="Helvetica" charset="0"/>
              </a:rPr>
              <a:t> are approved</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The job is now approved for imaging</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3680372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49</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Data Dump and File Layout</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030" y="1320198"/>
            <a:ext cx="4111466" cy="5047909"/>
          </a:xfrm>
          <a:prstGeom prst="rect">
            <a:avLst/>
          </a:prstGeom>
          <a:noFill/>
          <a:ln w="158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6"/>
          <a:stretch>
            <a:fillRect/>
          </a:stretch>
        </p:blipFill>
        <p:spPr>
          <a:xfrm>
            <a:off x="6153001" y="1311489"/>
            <a:ext cx="3892207" cy="5047909"/>
          </a:xfrm>
          <a:prstGeom prst="rect">
            <a:avLst/>
          </a:prstGeom>
        </p:spPr>
      </p:pic>
    </p:spTree>
    <p:extLst>
      <p:ext uri="{BB962C8B-B14F-4D97-AF65-F5344CB8AC3E}">
        <p14:creationId xmlns:p14="http://schemas.microsoft.com/office/powerpoint/2010/main" val="164456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 – Job Number</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275834"/>
            <a:ext cx="11360844" cy="4570482"/>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Job numbers are required to be opened so work can begin at the Agency</a:t>
            </a:r>
          </a:p>
          <a:p>
            <a:pPr>
              <a:lnSpc>
                <a:spcPct val="150000"/>
              </a:lnSpc>
            </a:pPr>
            <a:r>
              <a:rPr lang="en-US" dirty="0" smtClean="0">
                <a:solidFill>
                  <a:srgbClr val="767171"/>
                </a:solidFill>
                <a:latin typeface="Helvetica" charset="0"/>
                <a:ea typeface="Helvetica" charset="0"/>
                <a:cs typeface="Helvetica" charset="0"/>
              </a:rPr>
              <a:t>In </a:t>
            </a:r>
            <a:r>
              <a:rPr lang="en-US" dirty="0">
                <a:solidFill>
                  <a:srgbClr val="767171"/>
                </a:solidFill>
                <a:latin typeface="Helvetica" charset="0"/>
                <a:ea typeface="Helvetica" charset="0"/>
                <a:cs typeface="Helvetica" charset="0"/>
              </a:rPr>
              <a:t>order for a job number to be opened: </a:t>
            </a:r>
          </a:p>
          <a:p>
            <a:pPr marL="800100" lvl="1"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sym typeface="Wingdings" panose="05000000000000000000" pitchFamily="2" charset="2"/>
              </a:rPr>
              <a:t>Project needs to be in scope</a:t>
            </a:r>
          </a:p>
          <a:p>
            <a:pPr marL="800100" lvl="1"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sym typeface="Wingdings" panose="05000000000000000000" pitchFamily="2" charset="2"/>
              </a:rPr>
              <a:t>Campaign name/description must be standardized, unique and clearly identifies a specific campaign</a:t>
            </a:r>
          </a:p>
          <a:p>
            <a:pPr marL="800100" lvl="1" indent="-342900">
              <a:lnSpc>
                <a:spcPct val="150000"/>
              </a:lnSpc>
              <a:buFont typeface="Arial" panose="020B0604020202020204" pitchFamily="34" charset="0"/>
              <a:buChar char="•"/>
            </a:pPr>
            <a:r>
              <a:rPr lang="en-US" dirty="0">
                <a:solidFill>
                  <a:srgbClr val="767171"/>
                </a:solidFill>
                <a:latin typeface="Helvetica" charset="0"/>
                <a:ea typeface="Helvetica" charset="0"/>
                <a:cs typeface="Helvetica" charset="0"/>
                <a:sym typeface="Wingdings" panose="05000000000000000000" pitchFamily="2" charset="2"/>
              </a:rPr>
              <a:t>Should have: Fiscal </a:t>
            </a:r>
            <a:r>
              <a:rPr lang="en-US" dirty="0" smtClean="0">
                <a:solidFill>
                  <a:srgbClr val="767171"/>
                </a:solidFill>
                <a:latin typeface="Helvetica" charset="0"/>
                <a:ea typeface="Helvetica" charset="0"/>
                <a:cs typeface="Helvetica" charset="0"/>
                <a:sym typeface="Wingdings" panose="05000000000000000000" pitchFamily="2" charset="2"/>
              </a:rPr>
              <a:t>Year/</a:t>
            </a:r>
            <a:r>
              <a:rPr lang="en-US" dirty="0" err="1" smtClean="0">
                <a:solidFill>
                  <a:srgbClr val="767171"/>
                </a:solidFill>
                <a:latin typeface="Helvetica" charset="0"/>
                <a:ea typeface="Helvetica" charset="0"/>
                <a:cs typeface="Helvetica" charset="0"/>
                <a:sym typeface="Wingdings" panose="05000000000000000000" pitchFamily="2" charset="2"/>
              </a:rPr>
              <a:t>Qtr</a:t>
            </a:r>
            <a:r>
              <a:rPr lang="en-US" dirty="0" smtClean="0">
                <a:solidFill>
                  <a:srgbClr val="767171"/>
                </a:solidFill>
                <a:latin typeface="Helvetica" charset="0"/>
                <a:ea typeface="Helvetica" charset="0"/>
                <a:cs typeface="Helvetica" charset="0"/>
                <a:sym typeface="Wingdings" panose="05000000000000000000" pitchFamily="2" charset="2"/>
              </a:rPr>
              <a:t>/USPS/Creative </a:t>
            </a:r>
            <a:r>
              <a:rPr lang="en-US" dirty="0">
                <a:solidFill>
                  <a:srgbClr val="767171"/>
                </a:solidFill>
                <a:latin typeface="Helvetica" charset="0"/>
                <a:ea typeface="Helvetica" charset="0"/>
                <a:cs typeface="Helvetica" charset="0"/>
                <a:sym typeface="Wingdings" panose="05000000000000000000" pitchFamily="2" charset="2"/>
              </a:rPr>
              <a:t>Name/Drop or Version number (if applicable) </a:t>
            </a:r>
          </a:p>
          <a:p>
            <a:pPr lvl="1">
              <a:lnSpc>
                <a:spcPct val="150000"/>
              </a:lnSpc>
            </a:pPr>
            <a:r>
              <a:rPr lang="en-US" dirty="0">
                <a:solidFill>
                  <a:srgbClr val="767171"/>
                </a:solidFill>
                <a:latin typeface="Helvetica" charset="0"/>
                <a:ea typeface="Helvetica" charset="0"/>
                <a:cs typeface="Helvetica" charset="0"/>
                <a:sym typeface="Wingdings" panose="05000000000000000000" pitchFamily="2" charset="2"/>
              </a:rPr>
              <a:t>	i.e. </a:t>
            </a:r>
            <a:r>
              <a:rPr lang="en-US" dirty="0" smtClean="0">
                <a:solidFill>
                  <a:srgbClr val="767171"/>
                </a:solidFill>
                <a:latin typeface="Helvetica" charset="0"/>
                <a:ea typeface="Helvetica" charset="0"/>
                <a:cs typeface="Helvetica" charset="0"/>
                <a:sym typeface="Wingdings" panose="05000000000000000000" pitchFamily="2" charset="2"/>
              </a:rPr>
              <a:t>FY17 Q3 USPS “My Mail” DM</a:t>
            </a:r>
          </a:p>
          <a:p>
            <a:pPr>
              <a:lnSpc>
                <a:spcPct val="150000"/>
              </a:lnSpc>
            </a:pPr>
            <a:r>
              <a:rPr lang="en-US" sz="1400" i="1" dirty="0" smtClean="0">
                <a:solidFill>
                  <a:srgbClr val="767171"/>
                </a:solidFill>
                <a:latin typeface="Helvetica" charset="0"/>
                <a:ea typeface="Helvetica" charset="0"/>
                <a:cs typeface="Helvetica" charset="0"/>
                <a:sym typeface="Wingdings" panose="05000000000000000000" pitchFamily="2" charset="2"/>
              </a:rPr>
              <a:t>		Note</a:t>
            </a:r>
            <a:r>
              <a:rPr lang="en-US" sz="1400" i="1" dirty="0" smtClean="0">
                <a:solidFill>
                  <a:srgbClr val="767171"/>
                </a:solidFill>
                <a:latin typeface="Helvetica" charset="0"/>
                <a:ea typeface="Helvetica" charset="0"/>
                <a:cs typeface="Helvetica" charset="0"/>
                <a:sym typeface="Wingdings" panose="05000000000000000000" pitchFamily="2" charset="2"/>
              </a:rPr>
              <a:t>, Campaign Management has their own Job Number they use for the entire fiscal year  </a:t>
            </a:r>
          </a:p>
          <a:p>
            <a:pPr>
              <a:lnSpc>
                <a:spcPct val="150000"/>
              </a:lnSpc>
            </a:pPr>
            <a:r>
              <a:rPr lang="en-US" u="sng" dirty="0" smtClean="0">
                <a:solidFill>
                  <a:schemeClr val="accent5"/>
                </a:solidFill>
                <a:latin typeface="Helvetica" charset="0"/>
                <a:ea typeface="Helvetica" charset="0"/>
                <a:cs typeface="Helvetica" charset="0"/>
              </a:rPr>
              <a:t>Who’s </a:t>
            </a:r>
            <a:r>
              <a:rPr lang="en-US" u="sng" dirty="0">
                <a:solidFill>
                  <a:schemeClr val="accent5"/>
                </a:solidFill>
                <a:latin typeface="Helvetica" charset="0"/>
                <a:ea typeface="Helvetica" charset="0"/>
                <a:cs typeface="Helvetica" charset="0"/>
              </a:rPr>
              <a:t>the facilitator</a:t>
            </a:r>
            <a:r>
              <a:rPr lang="en-US" dirty="0">
                <a:solidFill>
                  <a:srgbClr val="767171"/>
                </a:solidFill>
                <a:latin typeface="Helvetica" charset="0"/>
                <a:ea typeface="Helvetica" charset="0"/>
                <a:cs typeface="Helvetica" charset="0"/>
              </a:rPr>
              <a:t>: Project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Project Management, Finance (Omaha</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After the </a:t>
            </a:r>
            <a:r>
              <a:rPr lang="en-US" dirty="0" smtClean="0">
                <a:solidFill>
                  <a:srgbClr val="767171"/>
                </a:solidFill>
                <a:latin typeface="Helvetica" charset="0"/>
                <a:ea typeface="Helvetica" charset="0"/>
                <a:cs typeface="Helvetica" charset="0"/>
              </a:rPr>
              <a:t>client </a:t>
            </a:r>
            <a:r>
              <a:rPr lang="en-US" dirty="0">
                <a:solidFill>
                  <a:srgbClr val="767171"/>
                </a:solidFill>
                <a:latin typeface="Helvetica" charset="0"/>
                <a:ea typeface="Helvetica" charset="0"/>
                <a:cs typeface="Helvetica" charset="0"/>
              </a:rPr>
              <a:t>brief, completed within 1 business </a:t>
            </a:r>
            <a:r>
              <a:rPr lang="en-US" dirty="0" smtClean="0">
                <a:solidFill>
                  <a:srgbClr val="767171"/>
                </a:solidFill>
                <a:latin typeface="Helvetica" charset="0"/>
                <a:ea typeface="Helvetica" charset="0"/>
                <a:cs typeface="Helvetica" charset="0"/>
              </a:rPr>
              <a:t>day</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Job number is distributed internally for all teams to use throughout the entire job</a:t>
            </a:r>
          </a:p>
        </p:txBody>
      </p:sp>
    </p:spTree>
    <p:extLst>
      <p:ext uri="{BB962C8B-B14F-4D97-AF65-F5344CB8AC3E}">
        <p14:creationId xmlns:p14="http://schemas.microsoft.com/office/powerpoint/2010/main" val="15014561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50</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36 – Mail OK’s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4863" y="1267881"/>
            <a:ext cx="11556275" cy="3416320"/>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 completed mail piece that has been pulled by the Lettershop, at random, from the mail trays of a completed job. This is the FINAL checkpoint by the Agency and the </a:t>
            </a:r>
            <a:r>
              <a:rPr lang="en-US" dirty="0" smtClean="0">
                <a:solidFill>
                  <a:srgbClr val="767171"/>
                </a:solidFill>
                <a:latin typeface="Helvetica" charset="0"/>
                <a:ea typeface="Helvetica" charset="0"/>
                <a:cs typeface="Helvetica" charset="0"/>
              </a:rPr>
              <a:t>Client before the mail enters the mail stream.  Hard </a:t>
            </a:r>
            <a:r>
              <a:rPr lang="en-US" dirty="0">
                <a:solidFill>
                  <a:srgbClr val="767171"/>
                </a:solidFill>
                <a:latin typeface="Helvetica" charset="0"/>
                <a:ea typeface="Helvetica" charset="0"/>
                <a:cs typeface="Helvetica" charset="0"/>
              </a:rPr>
              <a:t>copies are sent to the Client and </a:t>
            </a:r>
            <a:r>
              <a:rPr lang="en-US" dirty="0" smtClean="0">
                <a:solidFill>
                  <a:srgbClr val="767171"/>
                </a:solidFill>
                <a:latin typeface="Helvetica" charset="0"/>
                <a:ea typeface="Helvetica" charset="0"/>
                <a:cs typeface="Helvetica" charset="0"/>
              </a:rPr>
              <a:t>Agency.  </a:t>
            </a:r>
            <a:r>
              <a:rPr lang="en-US" dirty="0">
                <a:solidFill>
                  <a:srgbClr val="767171"/>
                </a:solidFill>
                <a:latin typeface="Helvetica" charset="0"/>
                <a:ea typeface="Helvetica" charset="0"/>
                <a:cs typeface="Helvetica" charset="0"/>
              </a:rPr>
              <a:t>Account Management, Production and the Client are required to approve the Mail OK’s before the </a:t>
            </a:r>
            <a:r>
              <a:rPr lang="en-US" dirty="0" err="1">
                <a:solidFill>
                  <a:srgbClr val="767171"/>
                </a:solidFill>
                <a:latin typeface="Helvetica" charset="0"/>
                <a:ea typeface="Helvetica" charset="0"/>
                <a:cs typeface="Helvetica" charset="0"/>
              </a:rPr>
              <a:t>lettershop</a:t>
            </a:r>
            <a:r>
              <a:rPr lang="en-US" dirty="0">
                <a:solidFill>
                  <a:srgbClr val="767171"/>
                </a:solidFill>
                <a:latin typeface="Helvetica" charset="0"/>
                <a:ea typeface="Helvetica" charset="0"/>
                <a:cs typeface="Helvetica" charset="0"/>
              </a:rPr>
              <a:t> can begin the mail </a:t>
            </a:r>
            <a:r>
              <a:rPr lang="en-US" dirty="0" smtClean="0">
                <a:solidFill>
                  <a:srgbClr val="767171"/>
                </a:solidFill>
                <a:latin typeface="Helvetica" charset="0"/>
                <a:ea typeface="Helvetica" charset="0"/>
                <a:cs typeface="Helvetica" charset="0"/>
              </a:rPr>
              <a:t>drop.</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Lettershop,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Production, </a:t>
            </a:r>
            <a:r>
              <a:rPr lang="en-US" dirty="0" smtClean="0">
                <a:solidFill>
                  <a:srgbClr val="767171"/>
                </a:solidFill>
                <a:latin typeface="Helvetica" charset="0"/>
                <a:ea typeface="Helvetica" charset="0"/>
                <a:cs typeface="Helvetica" charset="0"/>
              </a:rPr>
              <a:t>Client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~2 business days prior to mail drop</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Upon Client approval, mail is presented to the USPS </a:t>
            </a:r>
            <a:r>
              <a:rPr lang="en-US" dirty="0">
                <a:solidFill>
                  <a:srgbClr val="767171"/>
                </a:solidFill>
                <a:latin typeface="Helvetica" charset="0"/>
                <a:ea typeface="Helvetica" charset="0"/>
                <a:cs typeface="Helvetica" charset="0"/>
              </a:rPr>
              <a:t>for mail </a:t>
            </a:r>
            <a:r>
              <a:rPr lang="en-US" dirty="0" smtClean="0">
                <a:solidFill>
                  <a:srgbClr val="767171"/>
                </a:solidFill>
                <a:latin typeface="Helvetica" charset="0"/>
                <a:ea typeface="Helvetica" charset="0"/>
                <a:cs typeface="Helvetica" charset="0"/>
              </a:rPr>
              <a:t>induction </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1242916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51</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37 – G10 Permit Authorization</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0990" y="1211984"/>
            <a:ext cx="5169632" cy="3831818"/>
          </a:xfrm>
          <a:prstGeom prst="rect">
            <a:avLst/>
          </a:prstGeom>
          <a:noFill/>
        </p:spPr>
        <p:txBody>
          <a:bodyPr wrap="square" rtlCol="0" anchor="ctr" anchorCtr="0">
            <a:spAutoFit/>
          </a:bodyPr>
          <a:lstStyle/>
          <a:p>
            <a:pPr lvl="0">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An authorization letter from the USPS to the local USPS agent, to mail the job under the G10 permit  </a:t>
            </a:r>
            <a:endParaRPr lang="en-US" dirty="0">
              <a:solidFill>
                <a:srgbClr val="767171"/>
              </a:solidFill>
              <a:latin typeface="Helvetica" charset="0"/>
              <a:ea typeface="Helvetica" charset="0"/>
              <a:cs typeface="Helvetica" charset="0"/>
            </a:endParaRPr>
          </a:p>
          <a:p>
            <a:pPr lvl="0">
              <a:lnSpc>
                <a:spcPct val="150000"/>
              </a:lnSpc>
            </a:pPr>
            <a:r>
              <a:rPr lang="en-US" u="sng" dirty="0" smtClean="0">
                <a:solidFill>
                  <a:schemeClr val="accent5"/>
                </a:solidFill>
                <a:latin typeface="Helvetica" charset="0"/>
                <a:ea typeface="Helvetica" charset="0"/>
                <a:cs typeface="Helvetica" charset="0"/>
              </a:rPr>
              <a:t>Who’s </a:t>
            </a:r>
            <a:r>
              <a:rPr lang="en-US" u="sng" dirty="0">
                <a:solidFill>
                  <a:schemeClr val="accent5"/>
                </a:solidFill>
                <a:latin typeface="Helvetica" charset="0"/>
                <a:ea typeface="Helvetica" charset="0"/>
                <a:cs typeface="Helvetica" charset="0"/>
              </a:rPr>
              <a:t>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Production, </a:t>
            </a:r>
            <a:r>
              <a:rPr lang="en-US" dirty="0" smtClean="0">
                <a:solidFill>
                  <a:srgbClr val="767171"/>
                </a:solidFill>
                <a:latin typeface="Helvetica" charset="0"/>
                <a:ea typeface="Helvetica" charset="0"/>
                <a:cs typeface="Helvetica" charset="0"/>
              </a:rPr>
              <a:t>USPS</a:t>
            </a:r>
            <a:endParaRPr lang="en-US" dirty="0">
              <a:solidFill>
                <a:srgbClr val="767171"/>
              </a:solidFill>
              <a:latin typeface="Helvetica" charset="0"/>
              <a:ea typeface="Helvetica" charset="0"/>
              <a:cs typeface="Helvetica" charset="0"/>
            </a:endParaRPr>
          </a:p>
          <a:p>
            <a:pPr lvl="0">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~5 business days prior to mail drop</a:t>
            </a:r>
          </a:p>
          <a:p>
            <a:pPr lvl="0">
              <a:lnSpc>
                <a:spcPct val="150000"/>
              </a:lnSpc>
            </a:pPr>
            <a:r>
              <a:rPr lang="en-US" u="sng" dirty="0" smtClean="0">
                <a:solidFill>
                  <a:schemeClr val="accent5"/>
                </a:solidFill>
                <a:latin typeface="Helvetica" charset="0"/>
                <a:ea typeface="Helvetica" charset="0"/>
                <a:cs typeface="Helvetica" charset="0"/>
              </a:rPr>
              <a:t>Next </a:t>
            </a:r>
            <a:r>
              <a:rPr lang="en-US" u="sng" dirty="0">
                <a:solidFill>
                  <a:schemeClr val="accent5"/>
                </a:solidFill>
                <a:latin typeface="Helvetica" charset="0"/>
                <a:ea typeface="Helvetica" charset="0"/>
                <a:cs typeface="Helvetica" charset="0"/>
              </a:rPr>
              <a:t>steps</a:t>
            </a:r>
            <a:r>
              <a:rPr lang="en-US" dirty="0" smtClean="0">
                <a:solidFill>
                  <a:srgbClr val="767171"/>
                </a:solidFill>
                <a:latin typeface="Helvetica" charset="0"/>
                <a:ea typeface="Helvetica" charset="0"/>
                <a:cs typeface="Helvetica" charset="0"/>
              </a:rPr>
              <a:t>: mail drop</a:t>
            </a:r>
            <a:endParaRPr lang="en-US" dirty="0">
              <a:solidFill>
                <a:srgbClr val="767171"/>
              </a:solidFill>
              <a:latin typeface="Helvetica" charset="0"/>
              <a:ea typeface="Helvetica" charset="0"/>
              <a:cs typeface="Helvetica" charset="0"/>
            </a:endParaRPr>
          </a:p>
        </p:txBody>
      </p:sp>
      <p:pic>
        <p:nvPicPr>
          <p:cNvPr id="3" name="Picture 2"/>
          <p:cNvPicPr>
            <a:picLocks noChangeAspect="1"/>
          </p:cNvPicPr>
          <p:nvPr/>
        </p:nvPicPr>
        <p:blipFill>
          <a:blip r:embed="rId5"/>
          <a:stretch>
            <a:fillRect/>
          </a:stretch>
        </p:blipFill>
        <p:spPr>
          <a:xfrm>
            <a:off x="5642572" y="1178616"/>
            <a:ext cx="5819627" cy="4921397"/>
          </a:xfrm>
          <a:prstGeom prst="rect">
            <a:avLst/>
          </a:prstGeom>
        </p:spPr>
      </p:pic>
      <p:cxnSp>
        <p:nvCxnSpPr>
          <p:cNvPr id="10" name="Straight Connector 9"/>
          <p:cNvCxnSpPr/>
          <p:nvPr/>
        </p:nvCxnSpPr>
        <p:spPr>
          <a:xfrm flipH="1" flipV="1">
            <a:off x="5618739" y="1272144"/>
            <a:ext cx="12031" cy="48278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595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52</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38 – Mail Drop and Postal Receipts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1294" y="1286677"/>
            <a:ext cx="7025501" cy="4247317"/>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 postal receipt verifying that the mail has been presented to the USPS. It shows the date, class, sortation and cost of each mail </a:t>
            </a:r>
            <a:r>
              <a:rPr lang="en-US" dirty="0" smtClean="0">
                <a:solidFill>
                  <a:srgbClr val="767171"/>
                </a:solidFill>
                <a:latin typeface="Helvetica" charset="0"/>
                <a:ea typeface="Helvetica" charset="0"/>
                <a:cs typeface="Helvetica" charset="0"/>
              </a:rPr>
              <a:t>drop.  Production reviews the documents, forwards to Account Management, who then forwards to USPS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Production</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Account Management, Production, </a:t>
            </a:r>
            <a:r>
              <a:rPr lang="en-US" dirty="0" smtClean="0">
                <a:solidFill>
                  <a:srgbClr val="767171"/>
                </a:solidFill>
                <a:latin typeface="Helvetica" charset="0"/>
                <a:ea typeface="Helvetica" charset="0"/>
                <a:cs typeface="Helvetica" charset="0"/>
              </a:rPr>
              <a:t>Client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Mail drops within 1 business day of Mail OK’s approval and postal receipts (</a:t>
            </a:r>
            <a:r>
              <a:rPr lang="en-US" dirty="0" smtClean="0">
                <a:solidFill>
                  <a:srgbClr val="767171"/>
                </a:solidFill>
                <a:latin typeface="Helvetica" charset="0"/>
                <a:ea typeface="Helvetica" charset="0"/>
                <a:cs typeface="Helvetica" charset="0"/>
              </a:rPr>
              <a:t>3602s) </a:t>
            </a:r>
            <a:r>
              <a:rPr lang="en-US" dirty="0">
                <a:solidFill>
                  <a:srgbClr val="767171"/>
                </a:solidFill>
                <a:latin typeface="Helvetica" charset="0"/>
                <a:ea typeface="Helvetica" charset="0"/>
                <a:cs typeface="Helvetica" charset="0"/>
              </a:rPr>
              <a:t>are provided 24 hours after mail </a:t>
            </a:r>
            <a:r>
              <a:rPr lang="en-US" dirty="0" smtClean="0">
                <a:solidFill>
                  <a:srgbClr val="767171"/>
                </a:solidFill>
                <a:latin typeface="Helvetica" charset="0"/>
                <a:ea typeface="Helvetica" charset="0"/>
                <a:cs typeface="Helvetica" charset="0"/>
              </a:rPr>
              <a:t>drops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Mail tracking</a:t>
            </a:r>
            <a:endParaRPr lang="en-US" dirty="0">
              <a:solidFill>
                <a:srgbClr val="767171"/>
              </a:solidFill>
              <a:latin typeface="Helvetica" charset="0"/>
              <a:ea typeface="Helvetica" charset="0"/>
              <a:cs typeface="Helvetica" charset="0"/>
            </a:endParaRPr>
          </a:p>
        </p:txBody>
      </p:sp>
      <p:pic>
        <p:nvPicPr>
          <p:cNvPr id="10" name="Picture 9"/>
          <p:cNvPicPr>
            <a:picLocks noChangeAspect="1"/>
          </p:cNvPicPr>
          <p:nvPr/>
        </p:nvPicPr>
        <p:blipFill>
          <a:blip r:embed="rId5"/>
          <a:stretch>
            <a:fillRect/>
          </a:stretch>
        </p:blipFill>
        <p:spPr>
          <a:xfrm>
            <a:off x="7823860" y="1183743"/>
            <a:ext cx="3858361" cy="5157339"/>
          </a:xfrm>
          <a:prstGeom prst="rect">
            <a:avLst/>
          </a:prstGeom>
          <a:ln>
            <a:solidFill>
              <a:schemeClr val="tx1"/>
            </a:solidFill>
          </a:ln>
        </p:spPr>
      </p:pic>
    </p:spTree>
    <p:extLst>
      <p:ext uri="{BB962C8B-B14F-4D97-AF65-F5344CB8AC3E}">
        <p14:creationId xmlns:p14="http://schemas.microsoft.com/office/powerpoint/2010/main" val="19768311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53</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39 – Mail Tracking</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4863" y="1705162"/>
            <a:ext cx="11556275" cy="2169825"/>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Daily report that reads the </a:t>
            </a:r>
            <a:r>
              <a:rPr lang="en-US" dirty="0" err="1" smtClean="0">
                <a:solidFill>
                  <a:srgbClr val="767171"/>
                </a:solidFill>
                <a:latin typeface="Helvetica" charset="0"/>
                <a:ea typeface="Helvetica" charset="0"/>
                <a:cs typeface="Helvetica" charset="0"/>
              </a:rPr>
              <a:t>IMb</a:t>
            </a:r>
            <a:r>
              <a:rPr lang="en-US" dirty="0" smtClean="0">
                <a:solidFill>
                  <a:srgbClr val="767171"/>
                </a:solidFill>
                <a:latin typeface="Helvetica" charset="0"/>
                <a:ea typeface="Helvetica" charset="0"/>
                <a:cs typeface="Helvetica" charset="0"/>
              </a:rPr>
              <a:t> (Intelligent Mail Bar Code) as it travels through the mail stream</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err="1" smtClean="0">
                <a:solidFill>
                  <a:srgbClr val="767171"/>
                </a:solidFill>
                <a:latin typeface="Helvetica" charset="0"/>
                <a:ea typeface="Helvetica" charset="0"/>
                <a:cs typeface="Helvetica" charset="0"/>
              </a:rPr>
              <a:t>Lettershop</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t>
            </a:r>
            <a:r>
              <a:rPr lang="en-US" dirty="0" err="1" smtClean="0">
                <a:solidFill>
                  <a:srgbClr val="767171"/>
                </a:solidFill>
                <a:latin typeface="Helvetica" charset="0"/>
                <a:ea typeface="Helvetica" charset="0"/>
                <a:cs typeface="Helvetica" charset="0"/>
              </a:rPr>
              <a:t>Lettershop</a:t>
            </a:r>
            <a:r>
              <a:rPr lang="en-US" dirty="0" smtClean="0">
                <a:solidFill>
                  <a:srgbClr val="767171"/>
                </a:solidFill>
                <a:latin typeface="Helvetica" charset="0"/>
                <a:ea typeface="Helvetica" charset="0"/>
                <a:cs typeface="Helvetica" charset="0"/>
              </a:rPr>
              <a:t>, Production, Account Management, USPS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a:t>
            </a:r>
            <a:r>
              <a:rPr lang="en-US" dirty="0" smtClean="0">
                <a:solidFill>
                  <a:srgbClr val="767171"/>
                </a:solidFill>
                <a:latin typeface="Helvetica" charset="0"/>
                <a:ea typeface="Helvetica" charset="0"/>
                <a:cs typeface="Helvetica" charset="0"/>
              </a:rPr>
              <a:t>a day after mail drops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smtClean="0">
                <a:solidFill>
                  <a:srgbClr val="767171"/>
                </a:solidFill>
                <a:latin typeface="Helvetica" charset="0"/>
                <a:ea typeface="Helvetica" charset="0"/>
                <a:cs typeface="Helvetica" charset="0"/>
              </a:rPr>
              <a:t>: Campaign reporting</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22977083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54</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40 – Campaign Tracking and Reporting</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4863" y="1259920"/>
            <a:ext cx="11556275" cy="3416320"/>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If reporting was requested at the start of the process, weekly campaign reports are created to detail nixies and campaign responses. Weekly reporting is generated for ~8 weeks following the mail drop, once the </a:t>
            </a:r>
            <a:r>
              <a:rPr lang="en-US" dirty="0" smtClean="0">
                <a:solidFill>
                  <a:srgbClr val="767171"/>
                </a:solidFill>
                <a:latin typeface="Helvetica" charset="0"/>
                <a:ea typeface="Helvetica" charset="0"/>
                <a:cs typeface="Helvetica" charset="0"/>
              </a:rPr>
              <a:t>responses starts </a:t>
            </a:r>
            <a:r>
              <a:rPr lang="en-US" dirty="0">
                <a:solidFill>
                  <a:srgbClr val="767171"/>
                </a:solidFill>
                <a:latin typeface="Helvetica" charset="0"/>
                <a:ea typeface="Helvetica" charset="0"/>
                <a:cs typeface="Helvetica" charset="0"/>
              </a:rPr>
              <a:t>coming in. Weekly campaign reports are issued every Thursday</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pPr>
              <a:lnSpc>
                <a:spcPct val="150000"/>
              </a:lnSpc>
            </a:pPr>
            <a:r>
              <a:rPr lang="en-US" dirty="0">
                <a:solidFill>
                  <a:srgbClr val="767171"/>
                </a:solidFill>
                <a:latin typeface="Helvetica" charset="0"/>
                <a:ea typeface="Helvetica" charset="0"/>
                <a:cs typeface="Helvetica" charset="0"/>
              </a:rPr>
              <a:t>A </a:t>
            </a:r>
            <a:r>
              <a:rPr lang="en-US" dirty="0" smtClean="0">
                <a:solidFill>
                  <a:srgbClr val="767171"/>
                </a:solidFill>
                <a:latin typeface="Helvetica" charset="0"/>
                <a:ea typeface="Helvetica" charset="0"/>
                <a:cs typeface="Helvetica" charset="0"/>
              </a:rPr>
              <a:t>DM </a:t>
            </a:r>
            <a:r>
              <a:rPr lang="en-US" dirty="0">
                <a:solidFill>
                  <a:srgbClr val="767171"/>
                </a:solidFill>
                <a:latin typeface="Helvetica" charset="0"/>
                <a:ea typeface="Helvetica" charset="0"/>
                <a:cs typeface="Helvetica" charset="0"/>
              </a:rPr>
              <a:t>Campaign </a:t>
            </a:r>
            <a:r>
              <a:rPr lang="en-US" dirty="0" smtClean="0">
                <a:solidFill>
                  <a:srgbClr val="767171"/>
                </a:solidFill>
                <a:latin typeface="Helvetica" charset="0"/>
                <a:ea typeface="Helvetica" charset="0"/>
                <a:cs typeface="Helvetica" charset="0"/>
              </a:rPr>
              <a:t>dashboard </a:t>
            </a:r>
            <a:r>
              <a:rPr lang="en-US" dirty="0">
                <a:solidFill>
                  <a:srgbClr val="767171"/>
                </a:solidFill>
                <a:latin typeface="Helvetica" charset="0"/>
                <a:ea typeface="Helvetica" charset="0"/>
                <a:cs typeface="Helvetica" charset="0"/>
              </a:rPr>
              <a:t>is also produced and </a:t>
            </a:r>
            <a:r>
              <a:rPr lang="en-US" dirty="0" smtClean="0">
                <a:solidFill>
                  <a:srgbClr val="767171"/>
                </a:solidFill>
                <a:latin typeface="Helvetica" charset="0"/>
                <a:ea typeface="Helvetica" charset="0"/>
                <a:cs typeface="Helvetica" charset="0"/>
              </a:rPr>
              <a:t>issued to USPS every quarter.</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Analytics,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Analytics, </a:t>
            </a:r>
            <a:r>
              <a:rPr lang="en-US" dirty="0" smtClean="0">
                <a:solidFill>
                  <a:srgbClr val="767171"/>
                </a:solidFill>
                <a:latin typeface="Helvetica" charset="0"/>
                <a:ea typeface="Helvetica" charset="0"/>
                <a:cs typeface="Helvetica" charset="0"/>
              </a:rPr>
              <a:t>Account Management, USPS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Starts </a:t>
            </a:r>
            <a:r>
              <a:rPr lang="en-US" dirty="0" smtClean="0">
                <a:solidFill>
                  <a:srgbClr val="767171"/>
                </a:solidFill>
                <a:latin typeface="Helvetica" charset="0"/>
                <a:ea typeface="Helvetica" charset="0"/>
                <a:cs typeface="Helvetica" charset="0"/>
              </a:rPr>
              <a:t>~2 </a:t>
            </a:r>
            <a:r>
              <a:rPr lang="en-US" dirty="0">
                <a:solidFill>
                  <a:srgbClr val="767171"/>
                </a:solidFill>
                <a:latin typeface="Helvetica" charset="0"/>
                <a:ea typeface="Helvetica" charset="0"/>
                <a:cs typeface="Helvetica" charset="0"/>
              </a:rPr>
              <a:t>weeks after mail drops and goes for ~8 weeks  </a:t>
            </a: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Job completion</a:t>
            </a:r>
          </a:p>
        </p:txBody>
      </p:sp>
    </p:spTree>
    <p:extLst>
      <p:ext uri="{BB962C8B-B14F-4D97-AF65-F5344CB8AC3E}">
        <p14:creationId xmlns:p14="http://schemas.microsoft.com/office/powerpoint/2010/main" val="34089869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55</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41 – Job Completion</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4863" y="1240318"/>
            <a:ext cx="11556275" cy="2585323"/>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reconciliation of all the Out Of Pocket costs (OOP) for each individual </a:t>
            </a:r>
            <a:r>
              <a:rPr lang="en-US" dirty="0" smtClean="0">
                <a:solidFill>
                  <a:srgbClr val="767171"/>
                </a:solidFill>
                <a:latin typeface="Helvetica" charset="0"/>
                <a:ea typeface="Helvetica" charset="0"/>
                <a:cs typeface="Helvetica" charset="0"/>
              </a:rPr>
              <a:t>campaign</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a:t>
            </a:r>
            <a:r>
              <a:rPr lang="en-US" u="sng" dirty="0" smtClean="0">
                <a:solidFill>
                  <a:schemeClr val="accent5"/>
                </a:solidFill>
                <a:latin typeface="Helvetica" charset="0"/>
                <a:ea typeface="Helvetica" charset="0"/>
                <a:cs typeface="Helvetica" charset="0"/>
              </a:rPr>
              <a:t>facilitator</a:t>
            </a:r>
            <a:r>
              <a:rPr lang="en-US" dirty="0" smtClean="0">
                <a:solidFill>
                  <a:srgbClr val="767171"/>
                </a:solidFill>
                <a:latin typeface="Helvetica" charset="0"/>
                <a:ea typeface="Helvetica" charset="0"/>
                <a:cs typeface="Helvetica" charset="0"/>
              </a:rPr>
              <a:t>: Production</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Account Mgmt., </a:t>
            </a:r>
            <a:r>
              <a:rPr lang="en-US" dirty="0">
                <a:solidFill>
                  <a:srgbClr val="767171"/>
                </a:solidFill>
                <a:latin typeface="Helvetica" charset="0"/>
                <a:ea typeface="Helvetica" charset="0"/>
                <a:cs typeface="Helvetica" charset="0"/>
              </a:rPr>
              <a:t>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Accounts Payable, </a:t>
            </a:r>
            <a:r>
              <a:rPr lang="en-US" dirty="0">
                <a:solidFill>
                  <a:srgbClr val="767171"/>
                </a:solidFill>
                <a:latin typeface="Helvetica" charset="0"/>
                <a:ea typeface="Helvetica" charset="0"/>
                <a:cs typeface="Helvetica" charset="0"/>
              </a:rPr>
              <a:t>Production, </a:t>
            </a:r>
            <a:r>
              <a:rPr lang="en-US" dirty="0" smtClean="0">
                <a:solidFill>
                  <a:srgbClr val="767171"/>
                </a:solidFill>
                <a:latin typeface="Helvetica" charset="0"/>
                <a:ea typeface="Helvetica" charset="0"/>
                <a:cs typeface="Helvetica" charset="0"/>
              </a:rPr>
              <a:t>Account Mgmt., </a:t>
            </a:r>
            <a:r>
              <a:rPr lang="en-US" dirty="0">
                <a:solidFill>
                  <a:srgbClr val="767171"/>
                </a:solidFill>
                <a:latin typeface="Helvetica" charset="0"/>
                <a:ea typeface="Helvetica" charset="0"/>
                <a:cs typeface="Helvetica" charset="0"/>
              </a:rPr>
              <a:t>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All jobs must be closed within 90 days of the final mail/delivery </a:t>
            </a:r>
            <a:r>
              <a:rPr lang="en-US" dirty="0" smtClean="0">
                <a:solidFill>
                  <a:srgbClr val="767171"/>
                </a:solidFill>
                <a:latin typeface="Helvetica" charset="0"/>
                <a:ea typeface="Helvetica" charset="0"/>
                <a:cs typeface="Helvetica" charset="0"/>
              </a:rPr>
              <a:t>date</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Invoices are submitted to USPS on a monthly basis. </a:t>
            </a:r>
            <a:r>
              <a:rPr lang="en-US" dirty="0" smtClean="0">
                <a:solidFill>
                  <a:srgbClr val="767171"/>
                </a:solidFill>
                <a:latin typeface="Helvetica" charset="0"/>
                <a:ea typeface="Helvetica" charset="0"/>
                <a:cs typeface="Helvetica" charset="0"/>
              </a:rPr>
              <a:t>Invoices </a:t>
            </a:r>
            <a:r>
              <a:rPr lang="en-US" dirty="0">
                <a:solidFill>
                  <a:srgbClr val="767171"/>
                </a:solidFill>
                <a:latin typeface="Helvetica" charset="0"/>
                <a:ea typeface="Helvetica" charset="0"/>
                <a:cs typeface="Helvetica" charset="0"/>
              </a:rPr>
              <a:t>are </a:t>
            </a:r>
            <a:r>
              <a:rPr lang="en-US" dirty="0" smtClean="0">
                <a:solidFill>
                  <a:srgbClr val="767171"/>
                </a:solidFill>
                <a:latin typeface="Helvetica" charset="0"/>
                <a:ea typeface="Helvetica" charset="0"/>
                <a:cs typeface="Helvetica" charset="0"/>
              </a:rPr>
              <a:t>processed ~24- 48 hours of receipt.  Checks </a:t>
            </a:r>
            <a:r>
              <a:rPr lang="en-US" dirty="0">
                <a:solidFill>
                  <a:srgbClr val="767171"/>
                </a:solidFill>
                <a:latin typeface="Helvetica" charset="0"/>
                <a:ea typeface="Helvetica" charset="0"/>
                <a:cs typeface="Helvetica" charset="0"/>
              </a:rPr>
              <a:t>are cut </a:t>
            </a:r>
            <a:r>
              <a:rPr lang="en-US" dirty="0" smtClean="0">
                <a:solidFill>
                  <a:srgbClr val="767171"/>
                </a:solidFill>
                <a:latin typeface="Helvetica" charset="0"/>
                <a:ea typeface="Helvetica" charset="0"/>
                <a:cs typeface="Helvetica" charset="0"/>
              </a:rPr>
              <a:t>by Accounts Payable and </a:t>
            </a:r>
            <a:r>
              <a:rPr lang="en-US" dirty="0">
                <a:solidFill>
                  <a:srgbClr val="767171"/>
                </a:solidFill>
                <a:latin typeface="Helvetica" charset="0"/>
                <a:ea typeface="Helvetica" charset="0"/>
                <a:cs typeface="Helvetica" charset="0"/>
              </a:rPr>
              <a:t>Vendors are </a:t>
            </a:r>
            <a:r>
              <a:rPr lang="en-US" dirty="0" smtClean="0">
                <a:solidFill>
                  <a:srgbClr val="767171"/>
                </a:solidFill>
                <a:latin typeface="Helvetica" charset="0"/>
                <a:ea typeface="Helvetica" charset="0"/>
                <a:cs typeface="Helvetica" charset="0"/>
              </a:rPr>
              <a:t>paid within </a:t>
            </a:r>
            <a:r>
              <a:rPr lang="en-US" dirty="0">
                <a:solidFill>
                  <a:srgbClr val="767171"/>
                </a:solidFill>
                <a:latin typeface="Helvetica" charset="0"/>
                <a:ea typeface="Helvetica" charset="0"/>
                <a:cs typeface="Helvetica" charset="0"/>
              </a:rPr>
              <a:t>~</a:t>
            </a:r>
            <a:r>
              <a:rPr lang="en-US" dirty="0" smtClean="0">
                <a:solidFill>
                  <a:srgbClr val="767171"/>
                </a:solidFill>
                <a:latin typeface="Helvetica" charset="0"/>
                <a:ea typeface="Helvetica" charset="0"/>
                <a:cs typeface="Helvetica" charset="0"/>
              </a:rPr>
              <a:t>60 days.</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6583695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956" y="363071"/>
            <a:ext cx="11432088" cy="5986214"/>
          </a:xfrm>
          <a:prstGeom prst="rect">
            <a:avLst/>
          </a:prstGeom>
          <a:solidFill>
            <a:srgbClr val="33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87505" y="363072"/>
            <a:ext cx="9152965" cy="5986214"/>
          </a:xfrm>
        </p:spPr>
        <p:txBody>
          <a:bodyPr anchor="ctr"/>
          <a:lstStyle/>
          <a:p>
            <a:pPr algn="l"/>
            <a:r>
              <a:rPr lang="en-US" b="1" dirty="0" smtClean="0">
                <a:solidFill>
                  <a:schemeClr val="bg1"/>
                </a:solidFill>
                <a:latin typeface="Helvetica" charset="0"/>
                <a:ea typeface="Helvetica" charset="0"/>
                <a:cs typeface="Helvetica" charset="0"/>
              </a:rPr>
              <a:t>GLOSSARY</a:t>
            </a:r>
            <a:endParaRPr lang="en-US" b="1" baseline="30000" dirty="0">
              <a:solidFill>
                <a:schemeClr val="bg1"/>
              </a:solidFill>
              <a:latin typeface="Helvetica" charset="0"/>
              <a:ea typeface="Helvetica" charset="0"/>
              <a:cs typeface="Helvetic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8521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57</a:t>
            </a:fld>
            <a:endParaRPr lang="en-US" sz="1200" b="1" dirty="0">
              <a:solidFill>
                <a:schemeClr val="bg2">
                  <a:lumMod val="50000"/>
                </a:schemeClr>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142" y="1130842"/>
            <a:ext cx="11556275" cy="5355312"/>
          </a:xfrm>
          <a:prstGeom prst="rect">
            <a:avLst/>
          </a:prstGeom>
          <a:noFill/>
        </p:spPr>
        <p:txBody>
          <a:bodyPr wrap="square" rtlCol="0" anchor="ctr" anchorCtr="0">
            <a:spAutoFit/>
          </a:bodyPr>
          <a:lstStyle/>
          <a:p>
            <a:r>
              <a:rPr lang="en-US" b="1" dirty="0">
                <a:solidFill>
                  <a:srgbClr val="767171"/>
                </a:solidFill>
                <a:latin typeface="Helvetica" charset="0"/>
                <a:ea typeface="Helvetica" charset="0"/>
                <a:cs typeface="Helvetica" charset="0"/>
              </a:rPr>
              <a:t>Capping</a:t>
            </a:r>
            <a:r>
              <a:rPr lang="en-US" dirty="0">
                <a:solidFill>
                  <a:srgbClr val="767171"/>
                </a:solidFill>
                <a:latin typeface="Helvetica" charset="0"/>
                <a:ea typeface="Helvetica" charset="0"/>
                <a:cs typeface="Helvetica" charset="0"/>
              </a:rPr>
              <a:t> – to place a limit or restriction on the mailing </a:t>
            </a:r>
            <a:r>
              <a:rPr lang="en-US" dirty="0" smtClean="0">
                <a:solidFill>
                  <a:srgbClr val="767171"/>
                </a:solidFill>
                <a:latin typeface="Helvetica" charset="0"/>
                <a:ea typeface="Helvetica" charset="0"/>
                <a:cs typeface="Helvetica" charset="0"/>
              </a:rPr>
              <a:t>list</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Coding Accuracy Support System (CASS) </a:t>
            </a:r>
            <a:r>
              <a:rPr lang="en-US" dirty="0">
                <a:solidFill>
                  <a:srgbClr val="767171"/>
                </a:solidFill>
                <a:latin typeface="Helvetica" charset="0"/>
                <a:ea typeface="Helvetica" charset="0"/>
                <a:cs typeface="Helvetica" charset="0"/>
              </a:rPr>
              <a:t>– CASS certification is offered to mailers, service bureaus and software vendors that would like the USPS to evaluate the quality of their address-matching software and improve the accuracy of their ZIP+4, carrier route and 5 digit </a:t>
            </a:r>
            <a:r>
              <a:rPr lang="en-US" dirty="0" smtClean="0">
                <a:solidFill>
                  <a:srgbClr val="767171"/>
                </a:solidFill>
                <a:latin typeface="Helvetica" charset="0"/>
                <a:ea typeface="Helvetica" charset="0"/>
                <a:cs typeface="Helvetica" charset="0"/>
              </a:rPr>
              <a:t>coding.</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Data Hygiene </a:t>
            </a:r>
            <a:r>
              <a:rPr lang="en-US" dirty="0">
                <a:solidFill>
                  <a:srgbClr val="767171"/>
                </a:solidFill>
                <a:latin typeface="Helvetica" charset="0"/>
                <a:ea typeface="Helvetica" charset="0"/>
                <a:cs typeface="Helvetica" charset="0"/>
              </a:rPr>
              <a:t>– a collective process conducted to ensure the cleanliness of data.  Data is considered clean if it is relatively error-free.  Dirty data can be caused by a number of factors – including duplicate records, incomplete or outdated data and improper parsing of record fields from the disparate </a:t>
            </a:r>
            <a:r>
              <a:rPr lang="en-US" dirty="0" smtClean="0">
                <a:solidFill>
                  <a:srgbClr val="767171"/>
                </a:solidFill>
                <a:latin typeface="Helvetica" charset="0"/>
                <a:ea typeface="Helvetica" charset="0"/>
                <a:cs typeface="Helvetica" charset="0"/>
              </a:rPr>
              <a:t>systems.</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Marketing Activity Codes (MAC) </a:t>
            </a:r>
            <a:r>
              <a:rPr lang="en-US" dirty="0">
                <a:solidFill>
                  <a:srgbClr val="767171"/>
                </a:solidFill>
                <a:latin typeface="Helvetica" charset="0"/>
                <a:ea typeface="Helvetica" charset="0"/>
                <a:cs typeface="Helvetica" charset="0"/>
              </a:rPr>
              <a:t>– MACs are </a:t>
            </a:r>
            <a:r>
              <a:rPr lang="en-US" dirty="0" smtClean="0">
                <a:solidFill>
                  <a:srgbClr val="767171"/>
                </a:solidFill>
                <a:latin typeface="Helvetica" charset="0"/>
                <a:ea typeface="Helvetica" charset="0"/>
                <a:cs typeface="Helvetica" charset="0"/>
              </a:rPr>
              <a:t>assigned </a:t>
            </a:r>
            <a:r>
              <a:rPr lang="en-US" dirty="0">
                <a:solidFill>
                  <a:srgbClr val="767171"/>
                </a:solidFill>
                <a:latin typeface="Helvetica" charset="0"/>
                <a:ea typeface="Helvetica" charset="0"/>
                <a:cs typeface="Helvetica" charset="0"/>
              </a:rPr>
              <a:t>to segmented data to track </a:t>
            </a:r>
            <a:r>
              <a:rPr lang="en-US" dirty="0" smtClean="0">
                <a:solidFill>
                  <a:srgbClr val="767171"/>
                </a:solidFill>
                <a:latin typeface="Helvetica" charset="0"/>
                <a:ea typeface="Helvetica" charset="0"/>
                <a:cs typeface="Helvetica" charset="0"/>
              </a:rPr>
              <a:t>responses, codes are unique to each segment.</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Merge Purge </a:t>
            </a:r>
            <a:r>
              <a:rPr lang="en-US" dirty="0">
                <a:solidFill>
                  <a:srgbClr val="767171"/>
                </a:solidFill>
                <a:latin typeface="Helvetica" charset="0"/>
                <a:ea typeface="Helvetica" charset="0"/>
                <a:cs typeface="Helvetica" charset="0"/>
              </a:rPr>
              <a:t>– process of identifying and eliminating duplicate names within and among a number if mailing lists selected for a given direct marketing </a:t>
            </a:r>
            <a:r>
              <a:rPr lang="en-US" dirty="0" smtClean="0">
                <a:solidFill>
                  <a:srgbClr val="767171"/>
                </a:solidFill>
                <a:latin typeface="Helvetica" charset="0"/>
                <a:ea typeface="Helvetica" charset="0"/>
                <a:cs typeface="Helvetica" charset="0"/>
              </a:rPr>
              <a:t>campaign.</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National Change of Address (NCOA) </a:t>
            </a:r>
            <a:r>
              <a:rPr lang="en-US" dirty="0">
                <a:solidFill>
                  <a:srgbClr val="767171"/>
                </a:solidFill>
                <a:latin typeface="Helvetica" charset="0"/>
                <a:ea typeface="Helvetica" charset="0"/>
                <a:cs typeface="Helvetica" charset="0"/>
              </a:rPr>
              <a:t>– Process where mail lists are updated with recent mover </a:t>
            </a:r>
            <a:r>
              <a:rPr lang="en-US" dirty="0" smtClean="0">
                <a:solidFill>
                  <a:srgbClr val="767171"/>
                </a:solidFill>
                <a:latin typeface="Helvetica" charset="0"/>
                <a:ea typeface="Helvetica" charset="0"/>
                <a:cs typeface="Helvetica" charset="0"/>
              </a:rPr>
              <a:t>information</a:t>
            </a:r>
          </a:p>
          <a:p>
            <a:r>
              <a:rPr lang="en-US" b="1" dirty="0">
                <a:solidFill>
                  <a:srgbClr val="767171"/>
                </a:solidFill>
                <a:latin typeface="Helvetica" charset="0"/>
                <a:ea typeface="Helvetica" charset="0"/>
                <a:cs typeface="Helvetica" charset="0"/>
              </a:rPr>
              <a:t>Nth Select </a:t>
            </a:r>
            <a:r>
              <a:rPr lang="en-US" dirty="0">
                <a:solidFill>
                  <a:srgbClr val="767171"/>
                </a:solidFill>
                <a:latin typeface="Helvetica" charset="0"/>
                <a:ea typeface="Helvetica" charset="0"/>
                <a:cs typeface="Helvetica" charset="0"/>
              </a:rPr>
              <a:t>– Process that extracts a sample of names from a mailing list by applying random selection to end up with the desired </a:t>
            </a:r>
            <a:r>
              <a:rPr lang="en-US" dirty="0" smtClean="0">
                <a:solidFill>
                  <a:srgbClr val="767171"/>
                </a:solidFill>
                <a:latin typeface="Helvetica" charset="0"/>
                <a:ea typeface="Helvetica" charset="0"/>
                <a:cs typeface="Helvetica" charset="0"/>
              </a:rPr>
              <a:t>quantity.</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31576625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58</a:t>
            </a:fld>
            <a:endParaRPr lang="en-US" sz="1200" b="1" dirty="0">
              <a:solidFill>
                <a:schemeClr val="bg2">
                  <a:lumMod val="50000"/>
                </a:schemeClr>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4863" y="1229247"/>
            <a:ext cx="11556275" cy="5078313"/>
          </a:xfrm>
          <a:prstGeom prst="rect">
            <a:avLst/>
          </a:prstGeom>
          <a:noFill/>
        </p:spPr>
        <p:txBody>
          <a:bodyPr wrap="square" rtlCol="0" anchor="ctr" anchorCtr="0">
            <a:spAutoFit/>
          </a:bodyPr>
          <a:lstStyle/>
          <a:p>
            <a:r>
              <a:rPr lang="en-US" b="1" dirty="0">
                <a:solidFill>
                  <a:srgbClr val="767171"/>
                </a:solidFill>
                <a:latin typeface="Helvetica" charset="0"/>
                <a:ea typeface="Helvetica" charset="0"/>
                <a:cs typeface="Helvetica" charset="0"/>
              </a:rPr>
              <a:t>Seeds/Seed List </a:t>
            </a:r>
            <a:r>
              <a:rPr lang="en-US" dirty="0">
                <a:solidFill>
                  <a:srgbClr val="767171"/>
                </a:solidFill>
                <a:latin typeface="Helvetica" charset="0"/>
                <a:ea typeface="Helvetica" charset="0"/>
                <a:cs typeface="Helvetica" charset="0"/>
              </a:rPr>
              <a:t>-  a technique used by companies </a:t>
            </a:r>
            <a:r>
              <a:rPr lang="en-US" dirty="0" smtClean="0">
                <a:solidFill>
                  <a:srgbClr val="767171"/>
                </a:solidFill>
                <a:latin typeface="Helvetica" charset="0"/>
                <a:ea typeface="Helvetica" charset="0"/>
                <a:cs typeface="Helvetica" charset="0"/>
              </a:rPr>
              <a:t>conducting direct </a:t>
            </a:r>
            <a:r>
              <a:rPr lang="en-US" dirty="0">
                <a:solidFill>
                  <a:srgbClr val="767171"/>
                </a:solidFill>
                <a:latin typeface="Helvetica" charset="0"/>
                <a:ea typeface="Helvetica" charset="0"/>
                <a:cs typeface="Helvetica" charset="0"/>
              </a:rPr>
              <a:t>mail </a:t>
            </a:r>
            <a:r>
              <a:rPr lang="en-US" dirty="0" smtClean="0">
                <a:solidFill>
                  <a:srgbClr val="767171"/>
                </a:solidFill>
                <a:latin typeface="Helvetica" charset="0"/>
                <a:ea typeface="Helvetica" charset="0"/>
                <a:cs typeface="Helvetica" charset="0"/>
              </a:rPr>
              <a:t>programs </a:t>
            </a:r>
            <a:r>
              <a:rPr lang="en-US" dirty="0">
                <a:solidFill>
                  <a:srgbClr val="767171"/>
                </a:solidFill>
                <a:latin typeface="Helvetica" charset="0"/>
                <a:ea typeface="Helvetica" charset="0"/>
                <a:cs typeface="Helvetica" charset="0"/>
              </a:rPr>
              <a:t>to monitor the delivery time of mailed </a:t>
            </a:r>
            <a:r>
              <a:rPr lang="en-US" dirty="0" smtClean="0">
                <a:solidFill>
                  <a:srgbClr val="767171"/>
                </a:solidFill>
                <a:latin typeface="Helvetica" charset="0"/>
                <a:ea typeface="Helvetica" charset="0"/>
                <a:cs typeface="Helvetica" charset="0"/>
              </a:rPr>
              <a:t>campaigns.  Also, allows the List Brokers to monitor how authorized </a:t>
            </a:r>
            <a:r>
              <a:rPr lang="en-US" dirty="0">
                <a:solidFill>
                  <a:srgbClr val="767171"/>
                </a:solidFill>
                <a:latin typeface="Helvetica" charset="0"/>
                <a:ea typeface="Helvetica" charset="0"/>
                <a:cs typeface="Helvetica" charset="0"/>
              </a:rPr>
              <a:t>partners are using </a:t>
            </a:r>
            <a:r>
              <a:rPr lang="en-US" dirty="0" smtClean="0">
                <a:solidFill>
                  <a:srgbClr val="767171"/>
                </a:solidFill>
                <a:latin typeface="Helvetica" charset="0"/>
                <a:ea typeface="Helvetica" charset="0"/>
                <a:cs typeface="Helvetica" charset="0"/>
              </a:rPr>
              <a:t>their rental lists </a:t>
            </a:r>
          </a:p>
          <a:p>
            <a:endParaRPr lang="en-US" b="1" dirty="0" smtClean="0">
              <a:solidFill>
                <a:srgbClr val="767171"/>
              </a:solidFill>
              <a:latin typeface="Helvetica" charset="0"/>
              <a:ea typeface="Helvetica" charset="0"/>
              <a:cs typeface="Helvetica" charset="0"/>
            </a:endParaRPr>
          </a:p>
          <a:p>
            <a:r>
              <a:rPr lang="en-US" b="1" dirty="0" smtClean="0">
                <a:solidFill>
                  <a:srgbClr val="767171"/>
                </a:solidFill>
                <a:latin typeface="Helvetica" charset="0"/>
                <a:ea typeface="Helvetica" charset="0"/>
                <a:cs typeface="Helvetica" charset="0"/>
              </a:rPr>
              <a:t>Color breaks </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In multicolor printing, this is a document that points out the many separations of colors and varnishes that need to be indicated for the print supplier. Both Production and Creative must approve this </a:t>
            </a:r>
            <a:r>
              <a:rPr lang="en-US" dirty="0" smtClean="0">
                <a:solidFill>
                  <a:srgbClr val="767171"/>
                </a:solidFill>
                <a:latin typeface="Helvetica" charset="0"/>
                <a:ea typeface="Helvetica" charset="0"/>
                <a:cs typeface="Helvetica" charset="0"/>
              </a:rPr>
              <a:t>document.</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smtClean="0">
                <a:solidFill>
                  <a:srgbClr val="767171"/>
                </a:solidFill>
                <a:latin typeface="Helvetica" charset="0"/>
                <a:ea typeface="Helvetica" charset="0"/>
                <a:cs typeface="Helvetica" charset="0"/>
              </a:rPr>
              <a:t>FOF</a:t>
            </a:r>
            <a:r>
              <a:rPr lang="en-US" dirty="0">
                <a:solidFill>
                  <a:srgbClr val="767171"/>
                </a:solidFill>
                <a:latin typeface="Helvetica" charset="0"/>
                <a:ea typeface="Helvetica" charset="0"/>
                <a:cs typeface="Helvetica" charset="0"/>
              </a:rPr>
              <a:t> - </a:t>
            </a:r>
            <a:r>
              <a:rPr lang="en-US" dirty="0" smtClean="0">
                <a:solidFill>
                  <a:srgbClr val="767171"/>
                </a:solidFill>
                <a:latin typeface="Helvetica" charset="0"/>
                <a:ea typeface="Helvetica" charset="0"/>
                <a:cs typeface="Helvetica" charset="0"/>
              </a:rPr>
              <a:t>Fixed </a:t>
            </a:r>
            <a:r>
              <a:rPr lang="en-US" dirty="0">
                <a:solidFill>
                  <a:srgbClr val="767171"/>
                </a:solidFill>
                <a:latin typeface="Helvetica" charset="0"/>
                <a:ea typeface="Helvetica" charset="0"/>
                <a:cs typeface="Helvetica" charset="0"/>
              </a:rPr>
              <a:t>on file. A change that is not reflected on the “physical” reader, but has been made on the digital file </a:t>
            </a:r>
            <a:r>
              <a:rPr lang="en-US" dirty="0" smtClean="0">
                <a:solidFill>
                  <a:srgbClr val="767171"/>
                </a:solidFill>
                <a:latin typeface="Helvetica" charset="0"/>
                <a:ea typeface="Helvetica" charset="0"/>
                <a:cs typeface="Helvetica" charset="0"/>
              </a:rPr>
              <a:t>.</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smtClean="0">
                <a:solidFill>
                  <a:srgbClr val="767171"/>
                </a:solidFill>
                <a:latin typeface="Helvetica" charset="0"/>
                <a:ea typeface="Helvetica" charset="0"/>
                <a:cs typeface="Helvetica" charset="0"/>
              </a:rPr>
              <a:t>Imaging</a:t>
            </a:r>
            <a:r>
              <a:rPr lang="en-US" dirty="0">
                <a:solidFill>
                  <a:srgbClr val="767171"/>
                </a:solidFill>
                <a:latin typeface="Helvetica" charset="0"/>
                <a:ea typeface="Helvetica" charset="0"/>
                <a:cs typeface="Helvetica" charset="0"/>
              </a:rPr>
              <a:t> - </a:t>
            </a:r>
            <a:r>
              <a:rPr lang="en-US" dirty="0" smtClean="0">
                <a:solidFill>
                  <a:srgbClr val="767171"/>
                </a:solidFill>
                <a:latin typeface="Helvetica" charset="0"/>
                <a:ea typeface="Helvetica" charset="0"/>
                <a:cs typeface="Helvetica" charset="0"/>
              </a:rPr>
              <a:t>The </a:t>
            </a:r>
            <a:r>
              <a:rPr lang="en-US" dirty="0">
                <a:solidFill>
                  <a:srgbClr val="767171"/>
                </a:solidFill>
                <a:latin typeface="Helvetica" charset="0"/>
                <a:ea typeface="Helvetica" charset="0"/>
                <a:cs typeface="Helvetica" charset="0"/>
              </a:rPr>
              <a:t>personalization of static copy, variable copy, and simple graphics by using either toner or ink-based techniques (</a:t>
            </a:r>
            <a:r>
              <a:rPr lang="en-US" dirty="0" err="1">
                <a:solidFill>
                  <a:srgbClr val="767171"/>
                </a:solidFill>
                <a:latin typeface="Helvetica" charset="0"/>
                <a:ea typeface="Helvetica" charset="0"/>
                <a:cs typeface="Helvetica" charset="0"/>
              </a:rPr>
              <a:t>lasering</a:t>
            </a:r>
            <a:r>
              <a:rPr lang="en-US" dirty="0">
                <a:solidFill>
                  <a:srgbClr val="767171"/>
                </a:solidFill>
                <a:latin typeface="Helvetica" charset="0"/>
                <a:ea typeface="Helvetica" charset="0"/>
                <a:cs typeface="Helvetica" charset="0"/>
              </a:rPr>
              <a:t>, ink-jet, etc.). It is done by the Lettershop to each individual mail </a:t>
            </a:r>
            <a:r>
              <a:rPr lang="en-US" dirty="0" smtClean="0">
                <a:solidFill>
                  <a:srgbClr val="767171"/>
                </a:solidFill>
                <a:latin typeface="Helvetica" charset="0"/>
                <a:ea typeface="Helvetica" charset="0"/>
                <a:cs typeface="Helvetica" charset="0"/>
              </a:rPr>
              <a:t>piece.</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Leading and </a:t>
            </a:r>
            <a:r>
              <a:rPr lang="en-US" b="1" dirty="0" smtClean="0">
                <a:solidFill>
                  <a:srgbClr val="767171"/>
                </a:solidFill>
                <a:latin typeface="Helvetica" charset="0"/>
                <a:ea typeface="Helvetica" charset="0"/>
                <a:cs typeface="Helvetica" charset="0"/>
              </a:rPr>
              <a:t>Kerning</a:t>
            </a:r>
            <a:r>
              <a:rPr lang="en-US" b="1" dirty="0">
                <a:solidFill>
                  <a:srgbClr val="767171"/>
                </a:solidFill>
                <a:latin typeface="Helvetica" charset="0"/>
                <a:ea typeface="Helvetica" charset="0"/>
                <a:cs typeface="Helvetica" charset="0"/>
              </a:rPr>
              <a:t> - </a:t>
            </a:r>
            <a:r>
              <a:rPr lang="en-US" b="1" dirty="0" smtClean="0">
                <a:solidFill>
                  <a:srgbClr val="767171"/>
                </a:solidFill>
                <a:latin typeface="Helvetica" charset="0"/>
                <a:ea typeface="Helvetica" charset="0"/>
                <a:cs typeface="Helvetica" charset="0"/>
              </a:rPr>
              <a:t>Leading</a:t>
            </a:r>
            <a:r>
              <a:rPr lang="en-US" b="1" dirty="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t>
            </a:r>
            <a:r>
              <a:rPr lang="en-US" dirty="0" err="1">
                <a:solidFill>
                  <a:srgbClr val="767171"/>
                </a:solidFill>
                <a:latin typeface="Helvetica" charset="0"/>
                <a:ea typeface="Helvetica" charset="0"/>
                <a:cs typeface="Helvetica" charset="0"/>
              </a:rPr>
              <a:t>ledding</a:t>
            </a:r>
            <a:r>
              <a:rPr lang="en-US" dirty="0">
                <a:solidFill>
                  <a:srgbClr val="767171"/>
                </a:solidFill>
                <a:latin typeface="Helvetica" charset="0"/>
                <a:ea typeface="Helvetica" charset="0"/>
                <a:cs typeface="Helvetica" charset="0"/>
              </a:rPr>
              <a:t>) The amount of vertical space between lines of type. Kerning: The adjustment of space between </a:t>
            </a:r>
            <a:r>
              <a:rPr lang="en-US" dirty="0" smtClean="0">
                <a:solidFill>
                  <a:srgbClr val="767171"/>
                </a:solidFill>
                <a:latin typeface="Helvetica" charset="0"/>
                <a:ea typeface="Helvetica" charset="0"/>
                <a:cs typeface="Helvetica" charset="0"/>
              </a:rPr>
              <a:t>letters.</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smtClean="0">
                <a:solidFill>
                  <a:srgbClr val="767171"/>
                </a:solidFill>
                <a:latin typeface="Helvetica" charset="0"/>
                <a:ea typeface="Helvetica" charset="0"/>
                <a:cs typeface="Helvetica" charset="0"/>
              </a:rPr>
              <a:t>Lettershop</a:t>
            </a:r>
            <a:r>
              <a:rPr lang="en-US" dirty="0">
                <a:solidFill>
                  <a:srgbClr val="767171"/>
                </a:solidFill>
                <a:latin typeface="Helvetica" charset="0"/>
                <a:ea typeface="Helvetica" charset="0"/>
                <a:cs typeface="Helvetica" charset="0"/>
              </a:rPr>
              <a:t> - </a:t>
            </a:r>
            <a:r>
              <a:rPr lang="en-US" dirty="0" smtClean="0">
                <a:solidFill>
                  <a:srgbClr val="767171"/>
                </a:solidFill>
                <a:latin typeface="Helvetica" charset="0"/>
                <a:ea typeface="Helvetica" charset="0"/>
                <a:cs typeface="Helvetica" charset="0"/>
              </a:rPr>
              <a:t>A </a:t>
            </a:r>
            <a:r>
              <a:rPr lang="en-US" dirty="0">
                <a:solidFill>
                  <a:srgbClr val="767171"/>
                </a:solidFill>
                <a:latin typeface="Helvetica" charset="0"/>
                <a:ea typeface="Helvetica" charset="0"/>
                <a:cs typeface="Helvetica" charset="0"/>
              </a:rPr>
              <a:t>Supplier that performs the processes necessary to complete a direct mail project. Some of the processes are data conversion, imaging, folding, labeling, sealing, stamping, and inserting. The Lettershop delivers the completed pieces to the USPS for </a:t>
            </a:r>
            <a:r>
              <a:rPr lang="en-US" dirty="0" smtClean="0">
                <a:solidFill>
                  <a:srgbClr val="767171"/>
                </a:solidFill>
                <a:latin typeface="Helvetica" charset="0"/>
                <a:ea typeface="Helvetica" charset="0"/>
                <a:cs typeface="Helvetica" charset="0"/>
              </a:rPr>
              <a:t>mailing.</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25382192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59</a:t>
            </a:fld>
            <a:endParaRPr lang="en-US" sz="1200" b="1" dirty="0">
              <a:solidFill>
                <a:schemeClr val="bg2">
                  <a:lumMod val="50000"/>
                </a:schemeClr>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142" y="1286543"/>
            <a:ext cx="11556275" cy="4247317"/>
          </a:xfrm>
          <a:prstGeom prst="rect">
            <a:avLst/>
          </a:prstGeom>
          <a:noFill/>
        </p:spPr>
        <p:txBody>
          <a:bodyPr wrap="square" rtlCol="0" anchor="ctr" anchorCtr="0">
            <a:spAutoFit/>
          </a:bodyPr>
          <a:lstStyle/>
          <a:p>
            <a:r>
              <a:rPr lang="en-US" b="1" dirty="0" smtClean="0">
                <a:solidFill>
                  <a:srgbClr val="767171"/>
                </a:solidFill>
                <a:latin typeface="Helvetica" charset="0"/>
                <a:ea typeface="Helvetica" charset="0"/>
                <a:cs typeface="Helvetica" charset="0"/>
              </a:rPr>
              <a:t>Mailing </a:t>
            </a:r>
            <a:r>
              <a:rPr lang="en-US" b="1" dirty="0">
                <a:solidFill>
                  <a:srgbClr val="767171"/>
                </a:solidFill>
                <a:latin typeface="Helvetica" charset="0"/>
                <a:ea typeface="Helvetica" charset="0"/>
                <a:cs typeface="Helvetica" charset="0"/>
              </a:rPr>
              <a:t>Lot </a:t>
            </a:r>
            <a:r>
              <a:rPr lang="en-US" dirty="0">
                <a:solidFill>
                  <a:srgbClr val="767171"/>
                </a:solidFill>
                <a:latin typeface="Helvetica" charset="0"/>
                <a:ea typeface="Helvetica" charset="0"/>
                <a:cs typeface="Helvetica" charset="0"/>
              </a:rPr>
              <a:t>- A grouping of cells from the matrix that </a:t>
            </a:r>
            <a:r>
              <a:rPr lang="en-US" dirty="0" smtClean="0">
                <a:solidFill>
                  <a:srgbClr val="767171"/>
                </a:solidFill>
                <a:latin typeface="Helvetica" charset="0"/>
                <a:ea typeface="Helvetica" charset="0"/>
                <a:cs typeface="Helvetica" charset="0"/>
              </a:rPr>
              <a:t>share “like” </a:t>
            </a:r>
            <a:r>
              <a:rPr lang="en-US" dirty="0">
                <a:solidFill>
                  <a:srgbClr val="767171"/>
                </a:solidFill>
                <a:latin typeface="Helvetica" charset="0"/>
                <a:ea typeface="Helvetica" charset="0"/>
                <a:cs typeface="Helvetica" charset="0"/>
              </a:rPr>
              <a:t>components (e.g., LH, OE, CLU) to create efficiencies at the Lettershop. Once cells are grouped into a mail lot, they cannot be separated without reprocessing the data at the </a:t>
            </a:r>
            <a:r>
              <a:rPr lang="en-US" dirty="0" smtClean="0">
                <a:solidFill>
                  <a:srgbClr val="767171"/>
                </a:solidFill>
                <a:latin typeface="Helvetica" charset="0"/>
                <a:ea typeface="Helvetica" charset="0"/>
                <a:cs typeface="Helvetica" charset="0"/>
              </a:rPr>
              <a:t>Lettershop.</a:t>
            </a:r>
            <a:endParaRPr lang="en-US" dirty="0">
              <a:solidFill>
                <a:srgbClr val="767171"/>
              </a:solidFill>
              <a:latin typeface="Helvetica" charset="0"/>
              <a:ea typeface="Helvetica" charset="0"/>
              <a:cs typeface="Helvetica" charset="0"/>
            </a:endParaRPr>
          </a:p>
          <a:p>
            <a:endParaRPr lang="en-US" b="1" dirty="0" smtClean="0">
              <a:solidFill>
                <a:srgbClr val="767171"/>
              </a:solidFill>
              <a:latin typeface="Helvetica" charset="0"/>
              <a:ea typeface="Helvetica" charset="0"/>
              <a:cs typeface="Helvetica" charset="0"/>
            </a:endParaRPr>
          </a:p>
          <a:p>
            <a:r>
              <a:rPr lang="en-US" b="1" dirty="0" smtClean="0">
                <a:solidFill>
                  <a:srgbClr val="767171"/>
                </a:solidFill>
                <a:latin typeface="Helvetica" charset="0"/>
                <a:ea typeface="Helvetica" charset="0"/>
                <a:cs typeface="Helvetica" charset="0"/>
              </a:rPr>
              <a:t>Mechanicals</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layout</a:t>
            </a:r>
            <a:r>
              <a:rPr lang="en-US" dirty="0">
                <a:solidFill>
                  <a:srgbClr val="767171"/>
                </a:solidFill>
                <a:latin typeface="Helvetica" charset="0"/>
                <a:ea typeface="Helvetica" charset="0"/>
                <a:cs typeface="Helvetica" charset="0"/>
              </a:rPr>
              <a:t>, copy, and artwork, routed internally and sent to </a:t>
            </a:r>
            <a:r>
              <a:rPr lang="en-US" dirty="0" smtClean="0">
                <a:solidFill>
                  <a:srgbClr val="767171"/>
                </a:solidFill>
                <a:latin typeface="Helvetica" charset="0"/>
                <a:ea typeface="Helvetica" charset="0"/>
                <a:cs typeface="Helvetica" charset="0"/>
              </a:rPr>
              <a:t>the Client </a:t>
            </a:r>
            <a:r>
              <a:rPr lang="en-US" dirty="0">
                <a:solidFill>
                  <a:srgbClr val="767171"/>
                </a:solidFill>
                <a:latin typeface="Helvetica" charset="0"/>
                <a:ea typeface="Helvetica" charset="0"/>
                <a:cs typeface="Helvetica" charset="0"/>
              </a:rPr>
              <a:t>for </a:t>
            </a:r>
            <a:r>
              <a:rPr lang="en-US" dirty="0" smtClean="0">
                <a:solidFill>
                  <a:srgbClr val="767171"/>
                </a:solidFill>
                <a:latin typeface="Helvetica" charset="0"/>
                <a:ea typeface="Helvetica" charset="0"/>
                <a:cs typeface="Helvetica" charset="0"/>
              </a:rPr>
              <a:t>approval. </a:t>
            </a:r>
          </a:p>
          <a:p>
            <a:endParaRPr lang="en-US" dirty="0" smtClean="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NRB (Non-Repo Blue</a:t>
            </a:r>
            <a:r>
              <a:rPr lang="en-US" b="1" dirty="0" smtClean="0">
                <a:solidFill>
                  <a:srgbClr val="767171"/>
                </a:solidFill>
                <a:latin typeface="Helvetica" charset="0"/>
                <a:ea typeface="Helvetica" charset="0"/>
                <a:cs typeface="Helvetica" charset="0"/>
              </a:rPr>
              <a:t>)</a:t>
            </a:r>
            <a:r>
              <a:rPr lang="en-US" b="1" dirty="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Light </a:t>
            </a:r>
            <a:r>
              <a:rPr lang="en-US" dirty="0">
                <a:solidFill>
                  <a:srgbClr val="767171"/>
                </a:solidFill>
                <a:latin typeface="Helvetica" charset="0"/>
                <a:ea typeface="Helvetica" charset="0"/>
                <a:cs typeface="Helvetica" charset="0"/>
              </a:rPr>
              <a:t>blue color used to designate </a:t>
            </a:r>
            <a:r>
              <a:rPr lang="en-US" dirty="0" err="1">
                <a:solidFill>
                  <a:srgbClr val="767171"/>
                </a:solidFill>
                <a:latin typeface="Helvetica" charset="0"/>
                <a:ea typeface="Helvetica" charset="0"/>
                <a:cs typeface="Helvetica" charset="0"/>
              </a:rPr>
              <a:t>lettercopy</a:t>
            </a:r>
            <a:r>
              <a:rPr lang="en-US" dirty="0">
                <a:solidFill>
                  <a:srgbClr val="767171"/>
                </a:solidFill>
                <a:latin typeface="Helvetica" charset="0"/>
                <a:ea typeface="Helvetica" charset="0"/>
                <a:cs typeface="Helvetica" charset="0"/>
              </a:rPr>
              <a:t> that will be imaged (</a:t>
            </a:r>
            <a:r>
              <a:rPr lang="en-US" dirty="0" err="1">
                <a:solidFill>
                  <a:srgbClr val="767171"/>
                </a:solidFill>
                <a:latin typeface="Helvetica" charset="0"/>
                <a:ea typeface="Helvetica" charset="0"/>
                <a:cs typeface="Helvetica" charset="0"/>
              </a:rPr>
              <a:t>lasered</a:t>
            </a:r>
            <a:r>
              <a:rPr lang="en-US" dirty="0">
                <a:solidFill>
                  <a:srgbClr val="767171"/>
                </a:solidFill>
                <a:latin typeface="Helvetica" charset="0"/>
                <a:ea typeface="Helvetica" charset="0"/>
                <a:cs typeface="Helvetica" charset="0"/>
              </a:rPr>
              <a:t>/inkjet) on a direct mail </a:t>
            </a:r>
            <a:r>
              <a:rPr lang="en-US" dirty="0" smtClean="0">
                <a:solidFill>
                  <a:srgbClr val="767171"/>
                </a:solidFill>
                <a:latin typeface="Helvetica" charset="0"/>
                <a:ea typeface="Helvetica" charset="0"/>
                <a:cs typeface="Helvetica" charset="0"/>
              </a:rPr>
              <a:t>piece.</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smtClean="0">
                <a:solidFill>
                  <a:srgbClr val="767171"/>
                </a:solidFill>
                <a:latin typeface="Helvetica" charset="0"/>
                <a:ea typeface="Helvetica" charset="0"/>
                <a:cs typeface="Helvetica" charset="0"/>
              </a:rPr>
              <a:t>Printer</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 </a:t>
            </a:r>
            <a:r>
              <a:rPr lang="en-US" dirty="0">
                <a:solidFill>
                  <a:srgbClr val="767171"/>
                </a:solidFill>
                <a:latin typeface="Helvetica" charset="0"/>
                <a:ea typeface="Helvetica" charset="0"/>
                <a:cs typeface="Helvetica" charset="0"/>
              </a:rPr>
              <a:t>Supplier that produces a wide range of products such as letterhead, envelopes, brochures, booklets, and magazines. This is done by reproducing text and image, typically with ink on paper using a printing press and a variety of finishing </a:t>
            </a:r>
            <a:r>
              <a:rPr lang="en-US" dirty="0" smtClean="0">
                <a:solidFill>
                  <a:srgbClr val="767171"/>
                </a:solidFill>
                <a:latin typeface="Helvetica" charset="0"/>
                <a:ea typeface="Helvetica" charset="0"/>
                <a:cs typeface="Helvetica" charset="0"/>
              </a:rPr>
              <a:t>techniques.</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Printer Errors (PEs) and Author Alterations (AAs</a:t>
            </a:r>
            <a:r>
              <a:rPr lang="en-US" b="1" dirty="0" smtClean="0">
                <a:solidFill>
                  <a:srgbClr val="767171"/>
                </a:solidFill>
                <a:latin typeface="Helvetica" charset="0"/>
                <a:ea typeface="Helvetica" charset="0"/>
                <a:cs typeface="Helvetica" charset="0"/>
              </a:rPr>
              <a:t>)</a:t>
            </a:r>
            <a:r>
              <a:rPr lang="en-US" b="1" dirty="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PEs</a:t>
            </a:r>
            <a:r>
              <a:rPr lang="en-US" dirty="0">
                <a:solidFill>
                  <a:srgbClr val="767171"/>
                </a:solidFill>
                <a:latin typeface="Helvetica" charset="0"/>
                <a:ea typeface="Helvetica" charset="0"/>
                <a:cs typeface="Helvetica" charset="0"/>
              </a:rPr>
              <a:t> - </a:t>
            </a:r>
            <a:r>
              <a:rPr lang="en-US" dirty="0" smtClean="0">
                <a:solidFill>
                  <a:srgbClr val="767171"/>
                </a:solidFill>
                <a:latin typeface="Helvetica" charset="0"/>
                <a:ea typeface="Helvetica" charset="0"/>
                <a:cs typeface="Helvetica" charset="0"/>
              </a:rPr>
              <a:t>Edits </a:t>
            </a:r>
            <a:r>
              <a:rPr lang="en-US" dirty="0">
                <a:solidFill>
                  <a:srgbClr val="767171"/>
                </a:solidFill>
                <a:latin typeface="Helvetica" charset="0"/>
                <a:ea typeface="Helvetica" charset="0"/>
                <a:cs typeface="Helvetica" charset="0"/>
              </a:rPr>
              <a:t>that must be made due to Printer/Agency error(s). AAs: Client revisions after proofs have been </a:t>
            </a:r>
            <a:r>
              <a:rPr lang="en-US" dirty="0" smtClean="0">
                <a:solidFill>
                  <a:srgbClr val="767171"/>
                </a:solidFill>
                <a:latin typeface="Helvetica" charset="0"/>
                <a:ea typeface="Helvetica" charset="0"/>
                <a:cs typeface="Helvetica" charset="0"/>
              </a:rPr>
              <a:t>received.</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3226928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6</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4 – The Internal Agency Brief</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1885" y="1152846"/>
            <a:ext cx="11360844" cy="4247317"/>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The </a:t>
            </a:r>
            <a:r>
              <a:rPr lang="en-US" dirty="0" smtClean="0">
                <a:solidFill>
                  <a:srgbClr val="767171"/>
                </a:solidFill>
                <a:latin typeface="Helvetica" charset="0"/>
                <a:ea typeface="Helvetica" charset="0"/>
                <a:cs typeface="Helvetica" charset="0"/>
              </a:rPr>
              <a:t>written strategy </a:t>
            </a:r>
            <a:r>
              <a:rPr lang="en-US" dirty="0">
                <a:solidFill>
                  <a:srgbClr val="767171"/>
                </a:solidFill>
                <a:latin typeface="Helvetica" charset="0"/>
                <a:ea typeface="Helvetica" charset="0"/>
                <a:cs typeface="Helvetica" charset="0"/>
              </a:rPr>
              <a:t>brief and </a:t>
            </a:r>
            <a:r>
              <a:rPr lang="en-US" dirty="0" smtClean="0">
                <a:solidFill>
                  <a:srgbClr val="767171"/>
                </a:solidFill>
                <a:latin typeface="Helvetica" charset="0"/>
                <a:ea typeface="Helvetica" charset="0"/>
                <a:cs typeface="Helvetica" charset="0"/>
              </a:rPr>
              <a:t>goals from the client </a:t>
            </a:r>
            <a:r>
              <a:rPr lang="en-US" dirty="0">
                <a:solidFill>
                  <a:srgbClr val="767171"/>
                </a:solidFill>
                <a:latin typeface="Helvetica" charset="0"/>
                <a:ea typeface="Helvetica" charset="0"/>
                <a:cs typeface="Helvetica" charset="0"/>
              </a:rPr>
              <a:t>translated from the </a:t>
            </a:r>
            <a:r>
              <a:rPr lang="en-US" dirty="0" smtClean="0">
                <a:solidFill>
                  <a:srgbClr val="767171"/>
                </a:solidFill>
                <a:latin typeface="Helvetica" charset="0"/>
                <a:ea typeface="Helvetica" charset="0"/>
                <a:cs typeface="Helvetica" charset="0"/>
              </a:rPr>
              <a:t>Client Brief </a:t>
            </a:r>
            <a:r>
              <a:rPr lang="en-US" dirty="0">
                <a:solidFill>
                  <a:srgbClr val="767171"/>
                </a:solidFill>
                <a:latin typeface="Helvetica" charset="0"/>
                <a:ea typeface="Helvetica" charset="0"/>
                <a:cs typeface="Helvetica" charset="0"/>
              </a:rPr>
              <a:t>by Strategy to inform the Agency of the project. </a:t>
            </a:r>
            <a:r>
              <a:rPr lang="en-US" dirty="0" smtClean="0">
                <a:solidFill>
                  <a:srgbClr val="767171"/>
                </a:solidFill>
                <a:latin typeface="Helvetica" charset="0"/>
                <a:ea typeface="Helvetica" charset="0"/>
                <a:cs typeface="Helvetica" charset="0"/>
              </a:rPr>
              <a:t>The Internal (Springboard) Brief should also include reference to any past campaign performance/benchmarks/learnings to help guide the creative </a:t>
            </a:r>
            <a:r>
              <a:rPr lang="en-US" dirty="0" smtClean="0">
                <a:solidFill>
                  <a:srgbClr val="767171"/>
                </a:solidFill>
                <a:latin typeface="Helvetica" charset="0"/>
                <a:ea typeface="Helvetica" charset="0"/>
                <a:cs typeface="Helvetica" charset="0"/>
              </a:rPr>
              <a:t>process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Account Management (on behalf of Strategy)</a:t>
            </a:r>
            <a:endParaRPr lang="en-US" dirty="0">
              <a:solidFill>
                <a:srgbClr val="767171"/>
              </a:solidFill>
              <a:latin typeface="Helvetica" charset="0"/>
              <a:ea typeface="Helvetica" charset="0"/>
              <a:cs typeface="Helvetica" charset="0"/>
            </a:endParaRPr>
          </a:p>
          <a:p>
            <a:pPr>
              <a:lnSpc>
                <a:spcPct val="150000"/>
              </a:lnSpc>
            </a:pPr>
            <a:r>
              <a:rPr lang="en-US" u="sng" dirty="0" smtClean="0">
                <a:solidFill>
                  <a:schemeClr val="accent5"/>
                </a:solidFill>
                <a:latin typeface="Helvetica" charset="0"/>
                <a:ea typeface="Helvetica" charset="0"/>
                <a:cs typeface="Helvetica" charset="0"/>
              </a:rPr>
              <a:t>Who’s </a:t>
            </a:r>
            <a:r>
              <a:rPr lang="en-US" u="sng" dirty="0">
                <a:solidFill>
                  <a:schemeClr val="accent5"/>
                </a:solidFill>
                <a:latin typeface="Helvetica" charset="0"/>
                <a:ea typeface="Helvetica" charset="0"/>
                <a:cs typeface="Helvetica" charset="0"/>
              </a:rPr>
              <a:t>involved</a:t>
            </a:r>
            <a:r>
              <a:rPr lang="en-US" dirty="0">
                <a:solidFill>
                  <a:srgbClr val="767171"/>
                </a:solidFill>
                <a:latin typeface="Helvetica" charset="0"/>
                <a:ea typeface="Helvetica" charset="0"/>
                <a:cs typeface="Helvetica" charset="0"/>
              </a:rPr>
              <a:t>: Account Management, Strategy, Analytics, Creative, Production, Project Management, 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does it occur</a:t>
            </a:r>
            <a:r>
              <a:rPr lang="en-US" dirty="0">
                <a:solidFill>
                  <a:srgbClr val="767171"/>
                </a:solidFill>
                <a:latin typeface="Helvetica" charset="0"/>
                <a:ea typeface="Helvetica" charset="0"/>
                <a:cs typeface="Helvetica" charset="0"/>
              </a:rPr>
              <a:t>: Within 5 business days from the client </a:t>
            </a:r>
            <a:r>
              <a:rPr lang="en-US" dirty="0" smtClean="0">
                <a:solidFill>
                  <a:srgbClr val="767171"/>
                </a:solidFill>
                <a:latin typeface="Helvetica" charset="0"/>
                <a:ea typeface="Helvetica" charset="0"/>
                <a:cs typeface="Helvetica" charset="0"/>
              </a:rPr>
              <a:t>brief </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Next steps</a:t>
            </a:r>
            <a:r>
              <a:rPr lang="en-US" dirty="0">
                <a:solidFill>
                  <a:srgbClr val="767171"/>
                </a:solidFill>
                <a:latin typeface="Helvetica" charset="0"/>
                <a:ea typeface="Helvetica" charset="0"/>
                <a:cs typeface="Helvetica" charset="0"/>
              </a:rPr>
              <a:t>: Project Management works with all the teams to create an internal schedule. Marketing Operations begins the list discovery process. Creative begins creative development. Typically, creative should have 2 weeks to develop their </a:t>
            </a:r>
            <a:r>
              <a:rPr lang="en-US" dirty="0" smtClean="0">
                <a:solidFill>
                  <a:srgbClr val="767171"/>
                </a:solidFill>
                <a:latin typeface="Helvetica" charset="0"/>
                <a:ea typeface="Helvetica" charset="0"/>
                <a:cs typeface="Helvetica" charset="0"/>
              </a:rPr>
              <a:t>concepts</a:t>
            </a:r>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17978829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60</a:t>
            </a:fld>
            <a:endParaRPr lang="en-US" sz="1200" b="1" dirty="0">
              <a:solidFill>
                <a:schemeClr val="bg2">
                  <a:lumMod val="50000"/>
                </a:schemeClr>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4863" y="1205585"/>
            <a:ext cx="11556275" cy="3970318"/>
          </a:xfrm>
          <a:prstGeom prst="rect">
            <a:avLst/>
          </a:prstGeom>
          <a:noFill/>
        </p:spPr>
        <p:txBody>
          <a:bodyPr wrap="square" rtlCol="0" anchor="ctr" anchorCtr="0">
            <a:spAutoFit/>
          </a:bodyPr>
          <a:lstStyle/>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Secure File Transfer Protocol (SFTP) </a:t>
            </a:r>
            <a:r>
              <a:rPr lang="en-US" dirty="0">
                <a:solidFill>
                  <a:srgbClr val="767171"/>
                </a:solidFill>
                <a:latin typeface="Helvetica" charset="0"/>
                <a:ea typeface="Helvetica" charset="0"/>
                <a:cs typeface="Helvetica" charset="0"/>
              </a:rPr>
              <a:t>- A common method of moving files between two Internet sites that allows a user to log in, via password, to another Internet site for the purposes of retrieving and/or sending files. This is a secure site as opposed to a regular </a:t>
            </a:r>
            <a:r>
              <a:rPr lang="en-US" dirty="0" smtClean="0">
                <a:solidFill>
                  <a:srgbClr val="767171"/>
                </a:solidFill>
                <a:latin typeface="Helvetica" charset="0"/>
                <a:ea typeface="Helvetica" charset="0"/>
                <a:cs typeface="Helvetica" charset="0"/>
              </a:rPr>
              <a:t>FTP.</a:t>
            </a:r>
            <a:endParaRPr lang="en-US" dirty="0">
              <a:solidFill>
                <a:srgbClr val="767171"/>
              </a:solidFill>
              <a:latin typeface="Helvetica" charset="0"/>
              <a:ea typeface="Helvetica" charset="0"/>
              <a:cs typeface="Helvetica" charset="0"/>
            </a:endParaRPr>
          </a:p>
          <a:p>
            <a:endParaRPr lang="en-US" b="1" dirty="0" smtClean="0">
              <a:solidFill>
                <a:srgbClr val="767171"/>
              </a:solidFill>
              <a:latin typeface="Helvetica" charset="0"/>
              <a:ea typeface="Helvetica" charset="0"/>
              <a:cs typeface="Helvetica" charset="0"/>
            </a:endParaRPr>
          </a:p>
          <a:p>
            <a:r>
              <a:rPr lang="en-US" b="1" dirty="0" smtClean="0">
                <a:solidFill>
                  <a:srgbClr val="767171"/>
                </a:solidFill>
                <a:latin typeface="Helvetica" charset="0"/>
                <a:ea typeface="Helvetica" charset="0"/>
                <a:cs typeface="Helvetica" charset="0"/>
              </a:rPr>
              <a:t>Studio </a:t>
            </a:r>
            <a:r>
              <a:rPr lang="en-US" b="1" dirty="0">
                <a:solidFill>
                  <a:srgbClr val="767171"/>
                </a:solidFill>
                <a:latin typeface="Helvetica" charset="0"/>
                <a:ea typeface="Helvetica" charset="0"/>
                <a:cs typeface="Helvetica" charset="0"/>
              </a:rPr>
              <a:t>Comps/ Folding </a:t>
            </a:r>
            <a:r>
              <a:rPr lang="en-US" b="1" dirty="0" smtClean="0">
                <a:solidFill>
                  <a:srgbClr val="767171"/>
                </a:solidFill>
                <a:latin typeface="Helvetica" charset="0"/>
                <a:ea typeface="Helvetica" charset="0"/>
                <a:cs typeface="Helvetica" charset="0"/>
              </a:rPr>
              <a:t>Dummies</a:t>
            </a:r>
            <a:r>
              <a:rPr lang="en-US" b="1" dirty="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Commonly </a:t>
            </a:r>
            <a:r>
              <a:rPr lang="en-US" dirty="0">
                <a:solidFill>
                  <a:srgbClr val="767171"/>
                </a:solidFill>
                <a:latin typeface="Helvetica" charset="0"/>
                <a:ea typeface="Helvetica" charset="0"/>
                <a:cs typeface="Helvetica" charset="0"/>
              </a:rPr>
              <a:t>referred to as “comp” is a mock-up of a creative.  Note: Comps are created in the 1st Round of a project and at the Release Round. This is done to confirm that the project is still in the correct size and that the work/design </a:t>
            </a:r>
            <a:r>
              <a:rPr lang="en-US" dirty="0" smtClean="0">
                <a:solidFill>
                  <a:srgbClr val="767171"/>
                </a:solidFill>
                <a:latin typeface="Helvetica" charset="0"/>
                <a:ea typeface="Helvetica" charset="0"/>
                <a:cs typeface="Helvetica" charset="0"/>
              </a:rPr>
              <a:t>is </a:t>
            </a:r>
            <a:r>
              <a:rPr lang="en-US" dirty="0">
                <a:solidFill>
                  <a:srgbClr val="767171"/>
                </a:solidFill>
                <a:latin typeface="Helvetica" charset="0"/>
                <a:ea typeface="Helvetica" charset="0"/>
                <a:cs typeface="Helvetica" charset="0"/>
              </a:rPr>
              <a:t>functional. The </a:t>
            </a:r>
            <a:r>
              <a:rPr lang="en-US" dirty="0" smtClean="0">
                <a:solidFill>
                  <a:srgbClr val="767171"/>
                </a:solidFill>
                <a:latin typeface="Helvetica" charset="0"/>
                <a:ea typeface="Helvetica" charset="0"/>
                <a:cs typeface="Helvetica" charset="0"/>
              </a:rPr>
              <a:t>“tap” </a:t>
            </a:r>
            <a:r>
              <a:rPr lang="en-US" dirty="0">
                <a:solidFill>
                  <a:srgbClr val="767171"/>
                </a:solidFill>
                <a:latin typeface="Helvetica" charset="0"/>
                <a:ea typeface="Helvetica" charset="0"/>
                <a:cs typeface="Helvetica" charset="0"/>
              </a:rPr>
              <a:t>test is also performed at this </a:t>
            </a:r>
            <a:r>
              <a:rPr lang="en-US" dirty="0" smtClean="0">
                <a:solidFill>
                  <a:srgbClr val="767171"/>
                </a:solidFill>
                <a:latin typeface="Helvetica" charset="0"/>
                <a:ea typeface="Helvetica" charset="0"/>
                <a:cs typeface="Helvetica" charset="0"/>
              </a:rPr>
              <a:t>time to ensure the address block fits the window on the OE.</a:t>
            </a:r>
            <a:endParaRPr lang="en-US" dirty="0">
              <a:solidFill>
                <a:srgbClr val="767171"/>
              </a:solidFill>
              <a:latin typeface="Helvetica" charset="0"/>
              <a:ea typeface="Helvetica" charset="0"/>
              <a:cs typeface="Helvetica" charset="0"/>
            </a:endParaRPr>
          </a:p>
          <a:p>
            <a:endParaRPr lang="en-US" dirty="0">
              <a:solidFill>
                <a:srgbClr val="767171"/>
              </a:solidFill>
              <a:latin typeface="Helvetica" charset="0"/>
              <a:ea typeface="Helvetica" charset="0"/>
              <a:cs typeface="Helvetica" charset="0"/>
            </a:endParaRPr>
          </a:p>
          <a:p>
            <a:r>
              <a:rPr lang="en-US" b="1" dirty="0">
                <a:solidFill>
                  <a:srgbClr val="767171"/>
                </a:solidFill>
                <a:latin typeface="Helvetica" charset="0"/>
                <a:ea typeface="Helvetica" charset="0"/>
                <a:cs typeface="Helvetica" charset="0"/>
              </a:rPr>
              <a:t>Variable </a:t>
            </a:r>
            <a:r>
              <a:rPr lang="en-US" b="1" dirty="0" smtClean="0">
                <a:solidFill>
                  <a:srgbClr val="767171"/>
                </a:solidFill>
                <a:latin typeface="Helvetica" charset="0"/>
                <a:ea typeface="Helvetica" charset="0"/>
                <a:cs typeface="Helvetica" charset="0"/>
              </a:rPr>
              <a:t>Copy</a:t>
            </a:r>
            <a:r>
              <a:rPr lang="en-US" b="1" dirty="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 </a:t>
            </a:r>
            <a:r>
              <a:rPr lang="en-US" dirty="0" smtClean="0">
                <a:solidFill>
                  <a:srgbClr val="767171"/>
                </a:solidFill>
                <a:latin typeface="Helvetica" charset="0"/>
                <a:ea typeface="Helvetica" charset="0"/>
                <a:cs typeface="Helvetica" charset="0"/>
              </a:rPr>
              <a:t>Imaged </a:t>
            </a:r>
            <a:r>
              <a:rPr lang="en-US" dirty="0">
                <a:solidFill>
                  <a:srgbClr val="767171"/>
                </a:solidFill>
                <a:latin typeface="Helvetica" charset="0"/>
                <a:ea typeface="Helvetica" charset="0"/>
                <a:cs typeface="Helvetica" charset="0"/>
              </a:rPr>
              <a:t>copy that changes from one mail piece to the next within the same imaging run. The variable information can be pulled directly from the mail file or the final </a:t>
            </a:r>
            <a:r>
              <a:rPr lang="en-US" dirty="0" smtClean="0">
                <a:solidFill>
                  <a:srgbClr val="767171"/>
                </a:solidFill>
                <a:latin typeface="Helvetica" charset="0"/>
                <a:ea typeface="Helvetica" charset="0"/>
                <a:cs typeface="Helvetica" charset="0"/>
              </a:rPr>
              <a:t>matrix.</a:t>
            </a:r>
            <a:endParaRPr lang="en-US" dirty="0">
              <a:solidFill>
                <a:srgbClr val="767171"/>
              </a:solidFill>
              <a:latin typeface="Helvetica" charset="0"/>
              <a:ea typeface="Helvetica" charset="0"/>
              <a:cs typeface="Helvetica" charset="0"/>
            </a:endParaRPr>
          </a:p>
          <a:p>
            <a:endParaRPr lang="en-US" b="1" dirty="0"/>
          </a:p>
          <a:p>
            <a:endParaRPr lang="en-US" dirty="0">
              <a:solidFill>
                <a:srgbClr val="767171"/>
              </a:solidFill>
              <a:latin typeface="Helvetica" charset="0"/>
              <a:ea typeface="Helvetica" charset="0"/>
              <a:cs typeface="Helvetica" charset="0"/>
            </a:endParaRPr>
          </a:p>
        </p:txBody>
      </p:sp>
    </p:spTree>
    <p:extLst>
      <p:ext uri="{BB962C8B-B14F-4D97-AF65-F5344CB8AC3E}">
        <p14:creationId xmlns:p14="http://schemas.microsoft.com/office/powerpoint/2010/main" val="1328146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956" y="363071"/>
            <a:ext cx="11432088" cy="5986214"/>
          </a:xfrm>
          <a:prstGeom prst="rect">
            <a:avLst/>
          </a:prstGeom>
          <a:solidFill>
            <a:srgbClr val="33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87505" y="363072"/>
            <a:ext cx="9152965" cy="5986214"/>
          </a:xfrm>
        </p:spPr>
        <p:txBody>
          <a:bodyPr anchor="ctr"/>
          <a:lstStyle/>
          <a:p>
            <a:pPr algn="l"/>
            <a:r>
              <a:rPr lang="en-US" b="1" dirty="0" smtClean="0">
                <a:solidFill>
                  <a:schemeClr val="bg1"/>
                </a:solidFill>
                <a:latin typeface="Helvetica" charset="0"/>
                <a:ea typeface="Helvetica" charset="0"/>
                <a:cs typeface="Helvetica" charset="0"/>
              </a:rPr>
              <a:t>THANK YOU!</a:t>
            </a:r>
            <a:endParaRPr lang="en-US" b="1" baseline="30000" dirty="0">
              <a:solidFill>
                <a:schemeClr val="bg1"/>
              </a:solidFill>
              <a:latin typeface="Helvetica" charset="0"/>
              <a:ea typeface="Helvetica" charset="0"/>
              <a:cs typeface="Helvetic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731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7</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5 – Campaign Schedules</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2579" y="1243050"/>
            <a:ext cx="11280150" cy="3000821"/>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A schedule from all departments with timing on key deliverables which all teams track </a:t>
            </a:r>
            <a:r>
              <a:rPr lang="en-US" dirty="0" smtClean="0">
                <a:solidFill>
                  <a:srgbClr val="767171"/>
                </a:solidFill>
                <a:latin typeface="Helvetica" charset="0"/>
                <a:ea typeface="Helvetica" charset="0"/>
                <a:cs typeface="Helvetica" charset="0"/>
              </a:rPr>
              <a:t>against</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Project </a:t>
            </a:r>
            <a:r>
              <a:rPr lang="en-US" dirty="0" smtClean="0">
                <a:solidFill>
                  <a:srgbClr val="767171"/>
                </a:solidFill>
                <a:latin typeface="Helvetica" charset="0"/>
                <a:ea typeface="Helvetica" charset="0"/>
                <a:cs typeface="Helvetica" charset="0"/>
              </a:rPr>
              <a:t>Management</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involved</a:t>
            </a:r>
            <a:r>
              <a:rPr lang="en-US" dirty="0">
                <a:solidFill>
                  <a:srgbClr val="767171"/>
                </a:solidFill>
                <a:latin typeface="Helvetica" charset="0"/>
                <a:ea typeface="Helvetica" charset="0"/>
                <a:cs typeface="Helvetica" charset="0"/>
              </a:rPr>
              <a:t>: Project Management, Account Management, Creative, Studio, Production, Marketing </a:t>
            </a:r>
            <a:r>
              <a:rPr lang="en-US" dirty="0" smtClean="0">
                <a:solidFill>
                  <a:srgbClr val="767171"/>
                </a:solidFill>
                <a:latin typeface="Helvetica" charset="0"/>
                <a:ea typeface="Helvetica" charset="0"/>
                <a:cs typeface="Helvetica" charset="0"/>
              </a:rPr>
              <a:t>Operations</a:t>
            </a:r>
            <a:endParaRPr lang="en-US"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When </a:t>
            </a:r>
            <a:r>
              <a:rPr lang="en-US" u="sng" dirty="0" smtClean="0">
                <a:solidFill>
                  <a:schemeClr val="accent5"/>
                </a:solidFill>
                <a:latin typeface="Helvetica" charset="0"/>
                <a:ea typeface="Helvetica" charset="0"/>
                <a:cs typeface="Helvetica" charset="0"/>
              </a:rPr>
              <a:t>does it occur</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Starts after the internal brief, schedules are adjusted as needed</a:t>
            </a:r>
          </a:p>
          <a:p>
            <a:pPr>
              <a:lnSpc>
                <a:spcPct val="150000"/>
              </a:lnSpc>
            </a:pPr>
            <a:r>
              <a:rPr lang="en-US" u="sng" dirty="0" smtClean="0">
                <a:solidFill>
                  <a:schemeClr val="accent5"/>
                </a:solidFill>
                <a:latin typeface="Helvetica" charset="0"/>
                <a:ea typeface="Helvetica" charset="0"/>
                <a:cs typeface="Helvetica" charset="0"/>
              </a:rPr>
              <a:t>Next </a:t>
            </a:r>
            <a:r>
              <a:rPr lang="en-US" u="sng" dirty="0">
                <a:solidFill>
                  <a:schemeClr val="accent5"/>
                </a:solidFill>
                <a:latin typeface="Helvetica" charset="0"/>
                <a:ea typeface="Helvetica" charset="0"/>
                <a:cs typeface="Helvetica" charset="0"/>
              </a:rPr>
              <a:t>steps</a:t>
            </a:r>
            <a:r>
              <a:rPr lang="en-US" dirty="0">
                <a:solidFill>
                  <a:srgbClr val="767171"/>
                </a:solidFill>
                <a:latin typeface="Helvetica" charset="0"/>
                <a:ea typeface="Helvetica" charset="0"/>
                <a:cs typeface="Helvetica" charset="0"/>
              </a:rPr>
              <a:t>: The </a:t>
            </a:r>
            <a:r>
              <a:rPr lang="en-US" dirty="0" smtClean="0">
                <a:solidFill>
                  <a:srgbClr val="767171"/>
                </a:solidFill>
                <a:latin typeface="Helvetica" charset="0"/>
                <a:ea typeface="Helvetica" charset="0"/>
                <a:cs typeface="Helvetica" charset="0"/>
              </a:rPr>
              <a:t>initial </a:t>
            </a:r>
            <a:r>
              <a:rPr lang="en-US" dirty="0">
                <a:solidFill>
                  <a:srgbClr val="767171"/>
                </a:solidFill>
                <a:latin typeface="Helvetica" charset="0"/>
                <a:ea typeface="Helvetica" charset="0"/>
                <a:cs typeface="Helvetica" charset="0"/>
              </a:rPr>
              <a:t>schedule and all subsequent revisions are submitted to all parties involved internally and externally</a:t>
            </a:r>
          </a:p>
        </p:txBody>
      </p:sp>
    </p:spTree>
    <p:extLst>
      <p:ext uri="{BB962C8B-B14F-4D97-AF65-F5344CB8AC3E}">
        <p14:creationId xmlns:p14="http://schemas.microsoft.com/office/powerpoint/2010/main" val="1799001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8</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0" y="470647"/>
            <a:ext cx="12192001"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Step 6 – List Research</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3870" y="1268544"/>
            <a:ext cx="11360844" cy="3831818"/>
          </a:xfrm>
          <a:prstGeom prst="rect">
            <a:avLst/>
          </a:prstGeom>
          <a:noFill/>
        </p:spPr>
        <p:txBody>
          <a:bodyPr wrap="square" rtlCol="0" anchor="ctr" anchorCtr="0">
            <a:spAutoFit/>
          </a:bodyPr>
          <a:lstStyle/>
          <a:p>
            <a:pPr>
              <a:lnSpc>
                <a:spcPct val="150000"/>
              </a:lnSpc>
            </a:pPr>
            <a:r>
              <a:rPr lang="en-US" u="sng" dirty="0">
                <a:solidFill>
                  <a:schemeClr val="accent5"/>
                </a:solidFill>
                <a:latin typeface="Helvetica" charset="0"/>
                <a:ea typeface="Helvetica" charset="0"/>
                <a:cs typeface="Helvetica" charset="0"/>
              </a:rPr>
              <a:t>What is it</a:t>
            </a:r>
            <a:r>
              <a:rPr lang="en-US" dirty="0">
                <a:solidFill>
                  <a:srgbClr val="767171"/>
                </a:solidFill>
                <a:latin typeface="Helvetica" charset="0"/>
                <a:ea typeface="Helvetica" charset="0"/>
                <a:cs typeface="Helvetica" charset="0"/>
              </a:rPr>
              <a:t>: While creative concepts are being developed, the list exploratory is also being conducted.  Campaign Management will reach out to </a:t>
            </a:r>
            <a:r>
              <a:rPr lang="en-US" dirty="0" smtClean="0">
                <a:solidFill>
                  <a:srgbClr val="767171"/>
                </a:solidFill>
                <a:latin typeface="Helvetica" charset="0"/>
                <a:ea typeface="Helvetica" charset="0"/>
                <a:cs typeface="Helvetica" charset="0"/>
              </a:rPr>
              <a:t>the List Broker </a:t>
            </a:r>
            <a:r>
              <a:rPr lang="en-US" dirty="0">
                <a:solidFill>
                  <a:srgbClr val="767171"/>
                </a:solidFill>
                <a:latin typeface="Helvetica" charset="0"/>
                <a:ea typeface="Helvetica" charset="0"/>
                <a:cs typeface="Helvetica" charset="0"/>
              </a:rPr>
              <a:t>based off of the campaign target requirements and the </a:t>
            </a:r>
            <a:r>
              <a:rPr lang="en-US" dirty="0" smtClean="0">
                <a:solidFill>
                  <a:srgbClr val="767171"/>
                </a:solidFill>
                <a:latin typeface="Helvetica" charset="0"/>
                <a:ea typeface="Helvetica" charset="0"/>
                <a:cs typeface="Helvetica" charset="0"/>
              </a:rPr>
              <a:t>Broker’s </a:t>
            </a:r>
            <a:r>
              <a:rPr lang="en-US" dirty="0">
                <a:solidFill>
                  <a:srgbClr val="767171"/>
                </a:solidFill>
                <a:latin typeface="Helvetica" charset="0"/>
                <a:ea typeface="Helvetica" charset="0"/>
                <a:cs typeface="Helvetica" charset="0"/>
              </a:rPr>
              <a:t>area of expertise. The List </a:t>
            </a:r>
            <a:r>
              <a:rPr lang="en-US" dirty="0" smtClean="0">
                <a:solidFill>
                  <a:srgbClr val="767171"/>
                </a:solidFill>
                <a:latin typeface="Helvetica" charset="0"/>
                <a:ea typeface="Helvetica" charset="0"/>
                <a:cs typeface="Helvetica" charset="0"/>
              </a:rPr>
              <a:t>Broker </a:t>
            </a:r>
            <a:r>
              <a:rPr lang="en-US" dirty="0">
                <a:solidFill>
                  <a:srgbClr val="767171"/>
                </a:solidFill>
                <a:latin typeface="Helvetica" charset="0"/>
                <a:ea typeface="Helvetica" charset="0"/>
                <a:cs typeface="Helvetica" charset="0"/>
              </a:rPr>
              <a:t>will provide various list sources, available universes and pricing for primary &amp; secondary target </a:t>
            </a:r>
            <a:r>
              <a:rPr lang="en-US" dirty="0" smtClean="0">
                <a:solidFill>
                  <a:srgbClr val="767171"/>
                </a:solidFill>
                <a:latin typeface="Helvetica" charset="0"/>
                <a:ea typeface="Helvetica" charset="0"/>
                <a:cs typeface="Helvetica" charset="0"/>
              </a:rPr>
              <a:t>audiences.  The List Exploratory and Target Audience Requirements form is required to be filled out completely and submitted to MOPS in order to begin the list research process</a:t>
            </a:r>
            <a:endParaRPr lang="en-US" u="sng" dirty="0">
              <a:solidFill>
                <a:srgbClr val="767171"/>
              </a:solidFill>
              <a:latin typeface="Helvetica" charset="0"/>
              <a:ea typeface="Helvetica" charset="0"/>
              <a:cs typeface="Helvetica" charset="0"/>
            </a:endParaRPr>
          </a:p>
          <a:p>
            <a:pPr>
              <a:lnSpc>
                <a:spcPct val="150000"/>
              </a:lnSpc>
            </a:pPr>
            <a:r>
              <a:rPr lang="en-US" u="sng" dirty="0">
                <a:solidFill>
                  <a:schemeClr val="accent5"/>
                </a:solidFill>
                <a:latin typeface="Helvetica" charset="0"/>
                <a:ea typeface="Helvetica" charset="0"/>
                <a:cs typeface="Helvetica" charset="0"/>
              </a:rPr>
              <a:t>Who’s the facilitator</a:t>
            </a:r>
            <a:r>
              <a:rPr lang="en-US" dirty="0">
                <a:solidFill>
                  <a:srgbClr val="767171"/>
                </a:solidFill>
                <a:latin typeface="Helvetica" charset="0"/>
                <a:ea typeface="Helvetica" charset="0"/>
                <a:cs typeface="Helvetica" charset="0"/>
              </a:rPr>
              <a:t>: Marketing Operations (EK)</a:t>
            </a:r>
          </a:p>
          <a:p>
            <a:pPr>
              <a:lnSpc>
                <a:spcPct val="150000"/>
              </a:lnSpc>
            </a:pPr>
            <a:r>
              <a:rPr lang="en-US" u="sng" dirty="0" smtClean="0">
                <a:solidFill>
                  <a:schemeClr val="accent5"/>
                </a:solidFill>
                <a:latin typeface="Helvetica" charset="0"/>
                <a:ea typeface="Helvetica" charset="0"/>
                <a:cs typeface="Helvetica" charset="0"/>
              </a:rPr>
              <a:t>Who’s involved</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Marketing Operations (EK), List </a:t>
            </a:r>
            <a:r>
              <a:rPr lang="en-US" dirty="0" smtClean="0">
                <a:solidFill>
                  <a:srgbClr val="767171"/>
                </a:solidFill>
                <a:latin typeface="Helvetica" charset="0"/>
                <a:ea typeface="Helvetica" charset="0"/>
                <a:cs typeface="Helvetica" charset="0"/>
              </a:rPr>
              <a:t>Broker</a:t>
            </a:r>
            <a:endParaRPr lang="en-US" dirty="0">
              <a:solidFill>
                <a:srgbClr val="767171"/>
              </a:solidFill>
              <a:latin typeface="Helvetica" charset="0"/>
              <a:ea typeface="Helvetica" charset="0"/>
              <a:cs typeface="Helvetica" charset="0"/>
            </a:endParaRPr>
          </a:p>
          <a:p>
            <a:pPr>
              <a:lnSpc>
                <a:spcPct val="150000"/>
              </a:lnSpc>
            </a:pPr>
            <a:r>
              <a:rPr lang="en-US" u="sng" dirty="0" smtClean="0">
                <a:solidFill>
                  <a:schemeClr val="accent5"/>
                </a:solidFill>
                <a:latin typeface="Helvetica" charset="0"/>
                <a:ea typeface="Helvetica" charset="0"/>
                <a:cs typeface="Helvetica" charset="0"/>
              </a:rPr>
              <a:t>When does it occur</a:t>
            </a:r>
            <a:r>
              <a:rPr lang="en-US" dirty="0" smtClean="0">
                <a:solidFill>
                  <a:srgbClr val="767171"/>
                </a:solidFill>
                <a:latin typeface="Helvetica" charset="0"/>
                <a:ea typeface="Helvetica" charset="0"/>
                <a:cs typeface="Helvetica" charset="0"/>
              </a:rPr>
              <a:t>: </a:t>
            </a:r>
            <a:r>
              <a:rPr lang="en-US" dirty="0">
                <a:solidFill>
                  <a:srgbClr val="767171"/>
                </a:solidFill>
                <a:latin typeface="Helvetica" charset="0"/>
                <a:ea typeface="Helvetica" charset="0"/>
                <a:cs typeface="Helvetica" charset="0"/>
              </a:rPr>
              <a:t>Starts 1 business day after the internal brief and is completed within </a:t>
            </a:r>
            <a:r>
              <a:rPr lang="en-US" dirty="0" smtClean="0">
                <a:solidFill>
                  <a:srgbClr val="767171"/>
                </a:solidFill>
                <a:latin typeface="Helvetica" charset="0"/>
                <a:ea typeface="Helvetica" charset="0"/>
                <a:cs typeface="Helvetica" charset="0"/>
              </a:rPr>
              <a:t>~7-10 </a:t>
            </a:r>
            <a:r>
              <a:rPr lang="en-US" dirty="0">
                <a:solidFill>
                  <a:srgbClr val="767171"/>
                </a:solidFill>
                <a:latin typeface="Helvetica" charset="0"/>
                <a:ea typeface="Helvetica" charset="0"/>
                <a:cs typeface="Helvetica" charset="0"/>
              </a:rPr>
              <a:t>business days</a:t>
            </a:r>
          </a:p>
          <a:p>
            <a:pPr>
              <a:lnSpc>
                <a:spcPct val="150000"/>
              </a:lnSpc>
            </a:pPr>
            <a:r>
              <a:rPr lang="en-US" u="sng" dirty="0" smtClean="0">
                <a:solidFill>
                  <a:schemeClr val="accent5"/>
                </a:solidFill>
                <a:latin typeface="Helvetica" charset="0"/>
                <a:ea typeface="Helvetica" charset="0"/>
                <a:cs typeface="Helvetica" charset="0"/>
              </a:rPr>
              <a:t>Next </a:t>
            </a:r>
            <a:r>
              <a:rPr lang="en-US" u="sng" dirty="0">
                <a:solidFill>
                  <a:schemeClr val="accent5"/>
                </a:solidFill>
                <a:latin typeface="Helvetica" charset="0"/>
                <a:ea typeface="Helvetica" charset="0"/>
                <a:cs typeface="Helvetica" charset="0"/>
              </a:rPr>
              <a:t>steps</a:t>
            </a:r>
            <a:r>
              <a:rPr lang="en-US" dirty="0">
                <a:solidFill>
                  <a:srgbClr val="767171"/>
                </a:solidFill>
                <a:latin typeface="Helvetica" charset="0"/>
                <a:ea typeface="Helvetica" charset="0"/>
                <a:cs typeface="Helvetica" charset="0"/>
              </a:rPr>
              <a:t>: Research results are sent back to Marketing Operations from the List </a:t>
            </a:r>
            <a:r>
              <a:rPr lang="en-US" dirty="0" smtClean="0">
                <a:solidFill>
                  <a:srgbClr val="767171"/>
                </a:solidFill>
                <a:latin typeface="Helvetica" charset="0"/>
                <a:ea typeface="Helvetica" charset="0"/>
                <a:cs typeface="Helvetica" charset="0"/>
              </a:rPr>
              <a:t>Broker </a:t>
            </a:r>
            <a:r>
              <a:rPr lang="en-US" dirty="0">
                <a:solidFill>
                  <a:srgbClr val="767171"/>
                </a:solidFill>
                <a:latin typeface="Helvetica" charset="0"/>
                <a:ea typeface="Helvetica" charset="0"/>
                <a:cs typeface="Helvetica" charset="0"/>
              </a:rPr>
              <a:t>for internal review</a:t>
            </a:r>
          </a:p>
        </p:txBody>
      </p:sp>
    </p:spTree>
    <p:extLst>
      <p:ext uri="{BB962C8B-B14F-4D97-AF65-F5344CB8AC3E}">
        <p14:creationId xmlns:p14="http://schemas.microsoft.com/office/powerpoint/2010/main" val="1644924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8" y="6475956"/>
            <a:ext cx="1212850" cy="2921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5" y="6433984"/>
            <a:ext cx="2038325" cy="460743"/>
          </a:xfrm>
          <a:prstGeom prst="rect">
            <a:avLst/>
          </a:prstGeom>
        </p:spPr>
      </p:pic>
      <p:cxnSp>
        <p:nvCxnSpPr>
          <p:cNvPr id="11" name="Straight Connector 10"/>
          <p:cNvCxnSpPr/>
          <p:nvPr/>
        </p:nvCxnSpPr>
        <p:spPr>
          <a:xfrm>
            <a:off x="6101280" y="6475956"/>
            <a:ext cx="0" cy="2921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744200" y="6474325"/>
            <a:ext cx="1008529" cy="276999"/>
          </a:xfrm>
          <a:prstGeom prst="rect">
            <a:avLst/>
          </a:prstGeom>
          <a:noFill/>
          <a:ln>
            <a:noFill/>
          </a:ln>
        </p:spPr>
        <p:txBody>
          <a:bodyPr wrap="square" rtlCol="0">
            <a:spAutoFit/>
          </a:bodyPr>
          <a:lstStyle/>
          <a:p>
            <a:pPr algn="r"/>
            <a:fld id="{4D1170A1-AC6C-0A46-B2BE-D8D6BAD6F943}" type="slidenum">
              <a:rPr lang="en-US" sz="1200" b="1" smtClean="0">
                <a:solidFill>
                  <a:schemeClr val="bg2">
                    <a:lumMod val="50000"/>
                  </a:schemeClr>
                </a:solidFill>
                <a:latin typeface="Helvetica" charset="0"/>
                <a:ea typeface="Helvetica" charset="0"/>
                <a:cs typeface="Helvetica" charset="0"/>
              </a:rPr>
              <a:pPr algn="r"/>
              <a:t>9</a:t>
            </a:fld>
            <a:endParaRPr lang="en-US" sz="1200" b="1" dirty="0">
              <a:solidFill>
                <a:schemeClr val="bg2">
                  <a:lumMod val="50000"/>
                </a:schemeClr>
              </a:solidFill>
              <a:latin typeface="Helvetica" charset="0"/>
              <a:ea typeface="Helvetica" charset="0"/>
              <a:cs typeface="Helvetica" charset="0"/>
            </a:endParaRPr>
          </a:p>
        </p:txBody>
      </p:sp>
      <p:sp>
        <p:nvSpPr>
          <p:cNvPr id="8" name="TextBox 7"/>
          <p:cNvSpPr txBox="1"/>
          <p:nvPr/>
        </p:nvSpPr>
        <p:spPr>
          <a:xfrm>
            <a:off x="1" y="470647"/>
            <a:ext cx="12191999" cy="461665"/>
          </a:xfrm>
          <a:prstGeom prst="rect">
            <a:avLst/>
          </a:prstGeom>
          <a:noFill/>
        </p:spPr>
        <p:txBody>
          <a:bodyPr wrap="square" rtlCol="0">
            <a:spAutoFit/>
          </a:bodyPr>
          <a:lstStyle/>
          <a:p>
            <a:pPr algn="ctr"/>
            <a:r>
              <a:rPr lang="en-US" sz="2400" b="1" dirty="0" smtClean="0">
                <a:solidFill>
                  <a:srgbClr val="333366"/>
                </a:solidFill>
                <a:latin typeface="Helvetica" charset="0"/>
                <a:ea typeface="Helvetica" charset="0"/>
                <a:cs typeface="Helvetica" charset="0"/>
              </a:rPr>
              <a:t>Sample </a:t>
            </a:r>
            <a:r>
              <a:rPr lang="en-US" sz="2400" b="1" dirty="0">
                <a:solidFill>
                  <a:srgbClr val="333366"/>
                </a:solidFill>
                <a:latin typeface="Helvetica" charset="0"/>
                <a:ea typeface="Helvetica" charset="0"/>
                <a:cs typeface="Helvetica" charset="0"/>
              </a:rPr>
              <a:t>List </a:t>
            </a:r>
            <a:r>
              <a:rPr lang="en-US" sz="2400" b="1" dirty="0" smtClean="0">
                <a:solidFill>
                  <a:srgbClr val="333366"/>
                </a:solidFill>
                <a:latin typeface="Helvetica" charset="0"/>
                <a:ea typeface="Helvetica" charset="0"/>
                <a:cs typeface="Helvetica" charset="0"/>
              </a:rPr>
              <a:t>Exploratory </a:t>
            </a:r>
            <a:r>
              <a:rPr lang="en-US" sz="2400" b="1" dirty="0">
                <a:solidFill>
                  <a:srgbClr val="333366"/>
                </a:solidFill>
                <a:latin typeface="Helvetica" charset="0"/>
                <a:ea typeface="Helvetica" charset="0"/>
                <a:cs typeface="Helvetica" charset="0"/>
              </a:rPr>
              <a:t>and Target Audience Requirements F</a:t>
            </a:r>
            <a:r>
              <a:rPr lang="en-US" sz="2400" b="1" dirty="0" smtClean="0">
                <a:solidFill>
                  <a:srgbClr val="333366"/>
                </a:solidFill>
                <a:latin typeface="Helvetica" charset="0"/>
                <a:ea typeface="Helvetica" charset="0"/>
                <a:cs typeface="Helvetica" charset="0"/>
              </a:rPr>
              <a:t>orm</a:t>
            </a:r>
            <a:endParaRPr lang="en-US" sz="2400" b="1" dirty="0">
              <a:solidFill>
                <a:srgbClr val="333366"/>
              </a:solidFill>
              <a:latin typeface="Helvetica" charset="0"/>
              <a:ea typeface="Helvetica" charset="0"/>
              <a:cs typeface="Helvetica" charset="0"/>
            </a:endParaRPr>
          </a:p>
        </p:txBody>
      </p:sp>
      <p:cxnSp>
        <p:nvCxnSpPr>
          <p:cNvPr id="15" name="Straight Connector 14"/>
          <p:cNvCxnSpPr/>
          <p:nvPr/>
        </p:nvCxnSpPr>
        <p:spPr>
          <a:xfrm flipH="1">
            <a:off x="4062955" y="1048869"/>
            <a:ext cx="418009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3953205" y="1048869"/>
            <a:ext cx="4305573" cy="5376272"/>
          </a:xfrm>
          <a:prstGeom prst="rect">
            <a:avLst/>
          </a:prstGeom>
        </p:spPr>
      </p:pic>
    </p:spTree>
    <p:extLst>
      <p:ext uri="{BB962C8B-B14F-4D97-AF65-F5344CB8AC3E}">
        <p14:creationId xmlns:p14="http://schemas.microsoft.com/office/powerpoint/2010/main" val="2317544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15287</TotalTime>
  <Words>6673</Words>
  <Application>Microsoft Office PowerPoint</Application>
  <PresentationFormat>Widescreen</PresentationFormat>
  <Paragraphs>518</Paragraphs>
  <Slides>61</Slides>
  <Notes>61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0" baseType="lpstr">
      <vt:lpstr>Arial</vt:lpstr>
      <vt:lpstr>Calibri</vt:lpstr>
      <vt:lpstr>Calibri Light</vt:lpstr>
      <vt:lpstr>Cordia New</vt:lpstr>
      <vt:lpstr>Helvetica</vt:lpstr>
      <vt:lpstr>Wingdings</vt:lpstr>
      <vt:lpstr>Office Theme</vt:lpstr>
      <vt:lpstr>Document</vt:lpstr>
      <vt:lpstr>Worksheet</vt:lpstr>
      <vt:lpstr>USPS DIRECT MAIL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GLOSSARY</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Tang, John (NYC-MRM)</cp:lastModifiedBy>
  <cp:revision>115</cp:revision>
  <cp:lastPrinted>2018-06-27T13:35:46Z</cp:lastPrinted>
  <dcterms:created xsi:type="dcterms:W3CDTF">2017-05-15T20:01:59Z</dcterms:created>
  <dcterms:modified xsi:type="dcterms:W3CDTF">2018-06-27T13:46:26Z</dcterms:modified>
</cp:coreProperties>
</file>